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 id="2147483711" r:id="rId2"/>
    <p:sldMasterId id="2147483712" r:id="rId3"/>
    <p:sldMasterId id="2147483713" r:id="rId4"/>
  </p:sldMasterIdLst>
  <p:notesMasterIdLst>
    <p:notesMasterId r:id="rId65"/>
  </p:notesMasterIdLst>
  <p:sldIdLst>
    <p:sldId id="256"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9144000" cy="5143500" type="screen16x9"/>
  <p:notesSz cx="6858000" cy="9144000"/>
  <p:embeddedFontLst>
    <p:embeddedFont>
      <p:font typeface="Bebas Neue" panose="020B0606020202050201" pitchFamily="34" charset="0"/>
      <p:regular r:id="rId66"/>
    </p:embeddedFont>
    <p:embeddedFont>
      <p:font typeface="Comic Sans MS" panose="030F0702030302020204" pitchFamily="66" charset="0"/>
      <p:regular r:id="rId67"/>
      <p:bold r:id="rId68"/>
      <p:italic r:id="rId69"/>
      <p:boldItalic r:id="rId70"/>
    </p:embeddedFont>
    <p:embeddedFont>
      <p:font typeface="Fira Sans Extra Condensed" panose="020B0503050000020004" pitchFamily="34" charset="0"/>
      <p:regular r:id="rId71"/>
      <p:bold r:id="rId72"/>
      <p:italic r:id="rId73"/>
      <p:boldItalic r:id="rId74"/>
    </p:embeddedFont>
    <p:embeddedFont>
      <p:font typeface="Fira Sans Extra Condensed Medium" panose="020B0604020202020204" charset="0"/>
      <p:regular r:id="rId75"/>
      <p:bold r:id="rId76"/>
      <p:italic r:id="rId77"/>
      <p:boldItalic r:id="rId78"/>
    </p:embeddedFont>
    <p:embeddedFont>
      <p:font typeface="Montserrat" panose="00000500000000000000" pitchFamily="2" charset="0"/>
      <p:regular r:id="rId79"/>
      <p:bold r:id="rId80"/>
      <p:italic r:id="rId81"/>
      <p:boldItalic r:id="rId82"/>
    </p:embeddedFont>
    <p:embeddedFont>
      <p:font typeface="Montserrat ExtraBold" panose="00000900000000000000" pitchFamily="2" charset="0"/>
      <p:bold r:id="rId83"/>
      <p:boldItalic r:id="rId84"/>
    </p:embeddedFont>
    <p:embeddedFont>
      <p:font typeface="Oswald" panose="00000500000000000000" pitchFamily="2" charset="0"/>
      <p:regular r:id="rId85"/>
      <p:bold r:id="rId86"/>
    </p:embeddedFont>
    <p:embeddedFont>
      <p:font typeface="Roboto" panose="02000000000000000000" pitchFamily="2" charset="0"/>
      <p:regular r:id="rId87"/>
      <p:bold r:id="rId88"/>
      <p:italic r:id="rId89"/>
      <p:boldItalic r:id="rId90"/>
    </p:embeddedFont>
    <p:embeddedFont>
      <p:font typeface="Work Sans" pitchFamily="2" charset="0"/>
      <p:regular r:id="rId91"/>
      <p:bold r:id="rId92"/>
      <p:italic r:id="rId93"/>
      <p:boldItalic r:id="rId94"/>
    </p:embeddedFont>
    <p:embeddedFont>
      <p:font typeface="Work Sans Medium"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9.fntdata"/><Relationship Id="rId79" Type="http://schemas.openxmlformats.org/officeDocument/2006/relationships/font" Target="fonts/font14.fntdata"/><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font" Target="fonts/font25.fntdata"/><Relationship Id="rId95" Type="http://schemas.openxmlformats.org/officeDocument/2006/relationships/font" Target="fonts/font30.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font" Target="fonts/font4.fntdata"/><Relationship Id="rId80" Type="http://schemas.openxmlformats.org/officeDocument/2006/relationships/font" Target="fonts/font15.fntdata"/><Relationship Id="rId85" Type="http://schemas.openxmlformats.org/officeDocument/2006/relationships/font" Target="fonts/font20.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96"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font" Target="fonts/font29.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1.fntdata"/><Relationship Id="rId97" Type="http://schemas.openxmlformats.org/officeDocument/2006/relationships/font" Target="fonts/font32.fntdata"/><Relationship Id="rId7" Type="http://schemas.openxmlformats.org/officeDocument/2006/relationships/slide" Target="slides/slide3.xml"/><Relationship Id="rId71" Type="http://schemas.openxmlformats.org/officeDocument/2006/relationships/font" Target="fonts/font6.fntdata"/><Relationship Id="rId92"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7.xml"/><Relationship Id="rId82" Type="http://schemas.openxmlformats.org/officeDocument/2006/relationships/font" Target="fonts/font17.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2.fntdata"/><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93" Type="http://schemas.openxmlformats.org/officeDocument/2006/relationships/font" Target="fonts/font28.fntdata"/><Relationship Id="rId98" Type="http://schemas.openxmlformats.org/officeDocument/2006/relationships/font" Target="fonts/font33.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24cd5756cf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24cd5756c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4134cbef8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4134cbef8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24cd57578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24cd57578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24cd575787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24cd575787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24cd57578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24cd57578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24cd575787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24cd57578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4396f10d52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4396f10d52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4134d80ca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4134d80ca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4396f10d52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4396f10d52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24cd575787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24cd57578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24cd575787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24cd57578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deedce1d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5deedce1d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4396f10d52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4396f10d52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4122cf3601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4122cf3601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4396f10d52_2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4396f10d52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Many billion dollar companies born out of this problem already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4396f10d52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4396f10d52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Barely any B2C focus despite being the bigger market -people do not want cameras in their car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4396f10d52_2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4396f10d52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4396f10d52_2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4396f10d52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Insurance companies have pushed for mandatory seat belt and drunk driving laws, speed limits, distracted driving laws, vehicle safety standards, and infrastructure improvements (guard rails).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24cd575787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24cd575787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2444f05d70e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2444f05d70e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4396f10d52_2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4396f10d52_2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219de4acf07_2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219de4acf07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19de4acf07_2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19de4acf07_2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396f10d52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396f10d52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2517644551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22517644551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4396f10d5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4396f10d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24122cf360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24122cf360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4396f10d52_2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4396f10d52_2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24cd57578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24cd57578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24cd57578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24cd57578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25149b42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25149b42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24122cf3601_1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24122cf3601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4396f10d52_2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4396f10d52_2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41ba65015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41ba65015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4396f10d52_2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4396f10d52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4396f10d52_2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4396f10d52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50a3beb458_3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250a3beb458_3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50a3beb458_3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250a3beb45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50a3beb458_3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250a3beb458_3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50a3beb458_3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250a3beb458_3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50a3beb458_3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250a3beb458_3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50a3beb458_3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50a3beb458_3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250a3beb458_3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250a3beb458_3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250a3beb458_3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250a3beb458_3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4122cf3601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4122cf3601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50a3beb458_3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250a3beb458_3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50a3beb458_3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50a3beb458_3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50a3beb458_3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50a3beb458_3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250a3beb458_3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250a3beb458_3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50a3beb458_3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50a3beb458_3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50a3beb458_3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250a3beb458_3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250a3beb458_3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250a3beb458_3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250a3beb458_3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50a3beb458_3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250a3beb458_3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250a3beb458_3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250a3beb458_3_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250a3beb458_3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4122cf3601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4122cf3601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50a3beb458_3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250a3beb458_3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4122cf3601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4122cf360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4122cf3601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4122cf360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24cd57578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24cd5757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09800" y="2571738"/>
            <a:ext cx="5524500" cy="1495500"/>
          </a:xfrm>
          <a:prstGeom prst="rect">
            <a:avLst/>
          </a:prstGeom>
          <a:noFill/>
        </p:spPr>
        <p:txBody>
          <a:bodyPr spcFirstLastPara="1" wrap="square" lIns="91425" tIns="91425" rIns="91425" bIns="91425" anchor="b" anchorCtr="0">
            <a:noAutofit/>
          </a:bodyPr>
          <a:lstStyle>
            <a:lvl1pPr lvl="0" algn="ctr" rtl="0">
              <a:lnSpc>
                <a:spcPct val="90000"/>
              </a:lnSpc>
              <a:spcBef>
                <a:spcPts val="0"/>
              </a:spcBef>
              <a:spcAft>
                <a:spcPts val="0"/>
              </a:spcAft>
              <a:buClr>
                <a:srgbClr val="191919"/>
              </a:buClr>
              <a:buSzPts val="5200"/>
              <a:buNone/>
              <a:defRPr sz="5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809800" y="4145925"/>
            <a:ext cx="5524500" cy="39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atin typeface="Work Sans Medium"/>
                <a:ea typeface="Work Sans Medium"/>
                <a:cs typeface="Work Sans Medium"/>
                <a:sym typeface="Work Sans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rot="10800000">
            <a:off x="274216" y="4479374"/>
            <a:ext cx="437659" cy="437659"/>
            <a:chOff x="6691603" y="665569"/>
            <a:chExt cx="891000" cy="891000"/>
          </a:xfrm>
        </p:grpSpPr>
        <p:sp>
          <p:nvSpPr>
            <p:cNvPr id="13" name="Google Shape;13;p2"/>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flipH="1">
            <a:off x="8428891" y="4479374"/>
            <a:ext cx="437659" cy="437659"/>
            <a:chOff x="6691603" y="665569"/>
            <a:chExt cx="891000" cy="891000"/>
          </a:xfrm>
        </p:grpSpPr>
        <p:sp>
          <p:nvSpPr>
            <p:cNvPr id="16" name="Google Shape;16;p2"/>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a:spLocks noGrp="1"/>
          </p:cNvSpPr>
          <p:nvPr>
            <p:ph type="pic" idx="2"/>
          </p:nvPr>
        </p:nvSpPr>
        <p:spPr>
          <a:xfrm>
            <a:off x="0" y="0"/>
            <a:ext cx="9144000" cy="2379000"/>
          </a:xfrm>
          <a:prstGeom prst="rect">
            <a:avLst/>
          </a:prstGeom>
          <a:noFill/>
          <a:ln>
            <a:noFill/>
          </a:ln>
        </p:spPr>
      </p:sp>
      <p:sp>
        <p:nvSpPr>
          <p:cNvPr id="19" name="Google Shape;19;p2"/>
          <p:cNvSpPr/>
          <p:nvPr/>
        </p:nvSpPr>
        <p:spPr>
          <a:xfrm rot="5400000">
            <a:off x="4212000" y="2756875"/>
            <a:ext cx="720000" cy="5038800"/>
          </a:xfrm>
          <a:prstGeom prst="rect">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9"/>
        <p:cNvGrpSpPr/>
        <p:nvPr/>
      </p:nvGrpSpPr>
      <p:grpSpPr>
        <a:xfrm>
          <a:off x="0" y="0"/>
          <a:ext cx="0" cy="0"/>
          <a:chOff x="0" y="0"/>
          <a:chExt cx="0" cy="0"/>
        </a:xfrm>
      </p:grpSpPr>
      <p:sp>
        <p:nvSpPr>
          <p:cNvPr id="130" name="Google Shape;130;p11"/>
          <p:cNvSpPr/>
          <p:nvPr/>
        </p:nvSpPr>
        <p:spPr>
          <a:xfrm>
            <a:off x="4572000" y="-13975"/>
            <a:ext cx="4628100" cy="515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a:spLocks noGrp="1"/>
          </p:cNvSpPr>
          <p:nvPr>
            <p:ph type="pic" idx="2"/>
          </p:nvPr>
        </p:nvSpPr>
        <p:spPr>
          <a:xfrm>
            <a:off x="5082075" y="535000"/>
            <a:ext cx="3608400" cy="4073400"/>
          </a:xfrm>
          <a:prstGeom prst="rect">
            <a:avLst/>
          </a:prstGeom>
          <a:noFill/>
          <a:ln>
            <a:noFill/>
          </a:ln>
        </p:spPr>
      </p:sp>
      <p:sp>
        <p:nvSpPr>
          <p:cNvPr id="132" name="Google Shape;132;p11"/>
          <p:cNvSpPr txBox="1">
            <a:spLocks noGrp="1"/>
          </p:cNvSpPr>
          <p:nvPr>
            <p:ph type="title" hasCustomPrompt="1"/>
          </p:nvPr>
        </p:nvSpPr>
        <p:spPr>
          <a:xfrm>
            <a:off x="715100" y="1417925"/>
            <a:ext cx="36084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9600"/>
              <a:buNone/>
              <a:defRPr sz="96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133" name="Google Shape;133;p11"/>
          <p:cNvSpPr txBox="1">
            <a:spLocks noGrp="1"/>
          </p:cNvSpPr>
          <p:nvPr>
            <p:ph type="subTitle" idx="1"/>
          </p:nvPr>
        </p:nvSpPr>
        <p:spPr>
          <a:xfrm>
            <a:off x="715100" y="2929075"/>
            <a:ext cx="3608400" cy="79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134" name="Google Shape;134;p11"/>
          <p:cNvGrpSpPr/>
          <p:nvPr/>
        </p:nvGrpSpPr>
        <p:grpSpPr>
          <a:xfrm>
            <a:off x="274222" y="4718425"/>
            <a:ext cx="881740" cy="198600"/>
            <a:chOff x="274222" y="4718425"/>
            <a:chExt cx="881740" cy="198600"/>
          </a:xfrm>
        </p:grpSpPr>
        <p:sp>
          <p:nvSpPr>
            <p:cNvPr id="135" name="Google Shape;135;p11"/>
            <p:cNvSpPr/>
            <p:nvPr/>
          </p:nvSpPr>
          <p:spPr>
            <a:xfrm flipH="1">
              <a:off x="956763" y="4718425"/>
              <a:ext cx="199200" cy="1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flipH="1">
              <a:off x="615493" y="4718425"/>
              <a:ext cx="199200" cy="1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flipH="1">
              <a:off x="274222" y="4718425"/>
              <a:ext cx="199200" cy="1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9"/>
        <p:cNvGrpSpPr/>
        <p:nvPr/>
      </p:nvGrpSpPr>
      <p:grpSpPr>
        <a:xfrm>
          <a:off x="0" y="0"/>
          <a:ext cx="0" cy="0"/>
          <a:chOff x="0" y="0"/>
          <a:chExt cx="0" cy="0"/>
        </a:xfrm>
      </p:grpSpPr>
      <p:sp>
        <p:nvSpPr>
          <p:cNvPr id="140" name="Google Shape;140;p13"/>
          <p:cNvSpPr txBox="1">
            <a:spLocks noGrp="1"/>
          </p:cNvSpPr>
          <p:nvPr>
            <p:ph type="title" hasCustomPrompt="1"/>
          </p:nvPr>
        </p:nvSpPr>
        <p:spPr>
          <a:xfrm>
            <a:off x="912150" y="130757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796250" y="1607501"/>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2" name="Google Shape;142;p13"/>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 name="Google Shape;143;p13"/>
          <p:cNvSpPr txBox="1">
            <a:spLocks noGrp="1"/>
          </p:cNvSpPr>
          <p:nvPr>
            <p:ph type="subTitle" idx="3"/>
          </p:nvPr>
        </p:nvSpPr>
        <p:spPr>
          <a:xfrm>
            <a:off x="1796250" y="1307575"/>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4" name="Google Shape;144;p13"/>
          <p:cNvSpPr txBox="1">
            <a:spLocks noGrp="1"/>
          </p:cNvSpPr>
          <p:nvPr>
            <p:ph type="title" idx="4" hasCustomPrompt="1"/>
          </p:nvPr>
        </p:nvSpPr>
        <p:spPr>
          <a:xfrm>
            <a:off x="912150" y="251072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a:spLocks noGrp="1"/>
          </p:cNvSpPr>
          <p:nvPr>
            <p:ph type="subTitle" idx="5"/>
          </p:nvPr>
        </p:nvSpPr>
        <p:spPr>
          <a:xfrm>
            <a:off x="1796250" y="2810651"/>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6" name="Google Shape;146;p13"/>
          <p:cNvSpPr txBox="1">
            <a:spLocks noGrp="1"/>
          </p:cNvSpPr>
          <p:nvPr>
            <p:ph type="subTitle" idx="6"/>
          </p:nvPr>
        </p:nvSpPr>
        <p:spPr>
          <a:xfrm>
            <a:off x="1796250" y="2510724"/>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7" name="Google Shape;147;p13"/>
          <p:cNvSpPr txBox="1">
            <a:spLocks noGrp="1"/>
          </p:cNvSpPr>
          <p:nvPr>
            <p:ph type="title" idx="7" hasCustomPrompt="1"/>
          </p:nvPr>
        </p:nvSpPr>
        <p:spPr>
          <a:xfrm>
            <a:off x="912150" y="371387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subTitle" idx="8"/>
          </p:nvPr>
        </p:nvSpPr>
        <p:spPr>
          <a:xfrm>
            <a:off x="1796250" y="4013800"/>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9" name="Google Shape;149;p13"/>
          <p:cNvSpPr txBox="1">
            <a:spLocks noGrp="1"/>
          </p:cNvSpPr>
          <p:nvPr>
            <p:ph type="subTitle" idx="9"/>
          </p:nvPr>
        </p:nvSpPr>
        <p:spPr>
          <a:xfrm>
            <a:off x="1796250" y="3713874"/>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0" name="Google Shape;150;p13"/>
          <p:cNvSpPr txBox="1">
            <a:spLocks noGrp="1"/>
          </p:cNvSpPr>
          <p:nvPr>
            <p:ph type="title" idx="13" hasCustomPrompt="1"/>
          </p:nvPr>
        </p:nvSpPr>
        <p:spPr>
          <a:xfrm>
            <a:off x="4872450" y="130757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a:spLocks noGrp="1"/>
          </p:cNvSpPr>
          <p:nvPr>
            <p:ph type="subTitle" idx="14"/>
          </p:nvPr>
        </p:nvSpPr>
        <p:spPr>
          <a:xfrm>
            <a:off x="5756550" y="1607501"/>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52" name="Google Shape;152;p13"/>
          <p:cNvSpPr txBox="1">
            <a:spLocks noGrp="1"/>
          </p:cNvSpPr>
          <p:nvPr>
            <p:ph type="subTitle" idx="15"/>
          </p:nvPr>
        </p:nvSpPr>
        <p:spPr>
          <a:xfrm>
            <a:off x="5756550" y="1307575"/>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3" name="Google Shape;153;p13"/>
          <p:cNvSpPr txBox="1">
            <a:spLocks noGrp="1"/>
          </p:cNvSpPr>
          <p:nvPr>
            <p:ph type="title" idx="16" hasCustomPrompt="1"/>
          </p:nvPr>
        </p:nvSpPr>
        <p:spPr>
          <a:xfrm>
            <a:off x="4872450" y="251072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13"/>
          <p:cNvSpPr txBox="1">
            <a:spLocks noGrp="1"/>
          </p:cNvSpPr>
          <p:nvPr>
            <p:ph type="subTitle" idx="17"/>
          </p:nvPr>
        </p:nvSpPr>
        <p:spPr>
          <a:xfrm>
            <a:off x="5756550" y="2810651"/>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55" name="Google Shape;155;p13"/>
          <p:cNvSpPr txBox="1">
            <a:spLocks noGrp="1"/>
          </p:cNvSpPr>
          <p:nvPr>
            <p:ph type="subTitle" idx="18"/>
          </p:nvPr>
        </p:nvSpPr>
        <p:spPr>
          <a:xfrm>
            <a:off x="5756550" y="2510724"/>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6" name="Google Shape;156;p13"/>
          <p:cNvSpPr txBox="1">
            <a:spLocks noGrp="1"/>
          </p:cNvSpPr>
          <p:nvPr>
            <p:ph type="title" idx="19" hasCustomPrompt="1"/>
          </p:nvPr>
        </p:nvSpPr>
        <p:spPr>
          <a:xfrm>
            <a:off x="4872450" y="371387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7" name="Google Shape;157;p13"/>
          <p:cNvSpPr txBox="1">
            <a:spLocks noGrp="1"/>
          </p:cNvSpPr>
          <p:nvPr>
            <p:ph type="subTitle" idx="20"/>
          </p:nvPr>
        </p:nvSpPr>
        <p:spPr>
          <a:xfrm>
            <a:off x="5756550" y="4013800"/>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58" name="Google Shape;158;p13"/>
          <p:cNvSpPr txBox="1">
            <a:spLocks noGrp="1"/>
          </p:cNvSpPr>
          <p:nvPr>
            <p:ph type="subTitle" idx="21"/>
          </p:nvPr>
        </p:nvSpPr>
        <p:spPr>
          <a:xfrm>
            <a:off x="5756550" y="3713874"/>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9" name="Google Shape;159;p13"/>
          <p:cNvSpPr/>
          <p:nvPr/>
        </p:nvSpPr>
        <p:spPr>
          <a:xfrm>
            <a:off x="8785125" y="3152950"/>
            <a:ext cx="720000" cy="19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361125" y="1248550"/>
            <a:ext cx="720000" cy="190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13"/>
          <p:cNvGrpSpPr/>
          <p:nvPr/>
        </p:nvGrpSpPr>
        <p:grpSpPr>
          <a:xfrm>
            <a:off x="8279431" y="225233"/>
            <a:ext cx="620486" cy="404336"/>
            <a:chOff x="8212756" y="332833"/>
            <a:chExt cx="620486" cy="404336"/>
          </a:xfrm>
        </p:grpSpPr>
        <p:grpSp>
          <p:nvGrpSpPr>
            <p:cNvPr id="162" name="Google Shape;162;p13"/>
            <p:cNvGrpSpPr/>
            <p:nvPr/>
          </p:nvGrpSpPr>
          <p:grpSpPr>
            <a:xfrm rot="2700000">
              <a:off x="8271970" y="392047"/>
              <a:ext cx="285909" cy="285909"/>
              <a:chOff x="6691603" y="665569"/>
              <a:chExt cx="891000" cy="891000"/>
            </a:xfrm>
          </p:grpSpPr>
          <p:sp>
            <p:nvSpPr>
              <p:cNvPr id="163" name="Google Shape;163;p1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rot="2700000">
              <a:off x="8488120" y="392047"/>
              <a:ext cx="285909" cy="285909"/>
              <a:chOff x="6691603" y="665569"/>
              <a:chExt cx="891000" cy="891000"/>
            </a:xfrm>
          </p:grpSpPr>
          <p:sp>
            <p:nvSpPr>
              <p:cNvPr id="166" name="Google Shape;166;p1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 name="Google Shape;168;p13"/>
          <p:cNvGrpSpPr/>
          <p:nvPr/>
        </p:nvGrpSpPr>
        <p:grpSpPr>
          <a:xfrm flipH="1">
            <a:off x="242381" y="225233"/>
            <a:ext cx="620486" cy="404336"/>
            <a:chOff x="8212756" y="332833"/>
            <a:chExt cx="620486" cy="404336"/>
          </a:xfrm>
        </p:grpSpPr>
        <p:grpSp>
          <p:nvGrpSpPr>
            <p:cNvPr id="169" name="Google Shape;169;p13"/>
            <p:cNvGrpSpPr/>
            <p:nvPr/>
          </p:nvGrpSpPr>
          <p:grpSpPr>
            <a:xfrm rot="2700000">
              <a:off x="8271970" y="392047"/>
              <a:ext cx="285909" cy="285909"/>
              <a:chOff x="6691603" y="665569"/>
              <a:chExt cx="891000" cy="891000"/>
            </a:xfrm>
          </p:grpSpPr>
          <p:sp>
            <p:nvSpPr>
              <p:cNvPr id="170" name="Google Shape;170;p1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13"/>
            <p:cNvGrpSpPr/>
            <p:nvPr/>
          </p:nvGrpSpPr>
          <p:grpSpPr>
            <a:xfrm rot="2700000">
              <a:off x="8488120" y="392047"/>
              <a:ext cx="285909" cy="285909"/>
              <a:chOff x="6691603" y="665569"/>
              <a:chExt cx="891000" cy="891000"/>
            </a:xfrm>
          </p:grpSpPr>
          <p:sp>
            <p:nvSpPr>
              <p:cNvPr id="173" name="Google Shape;173;p1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2"/>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5138775" y="3663475"/>
            <a:ext cx="3290100" cy="531900"/>
          </a:xfrm>
          <a:prstGeom prst="rect">
            <a:avLst/>
          </a:prstGeom>
          <a:solidFill>
            <a:schemeClr val="lt1"/>
          </a:solidFill>
        </p:spPr>
        <p:txBody>
          <a:bodyPr spcFirstLastPara="1" wrap="square" lIns="91425" tIns="91425" rIns="91425" bIns="91425" anchor="ctr" anchorCtr="0">
            <a:noAutofit/>
          </a:bodyPr>
          <a:lstStyle>
            <a:lvl1pPr lvl="0" algn="r" rtl="0">
              <a:spcBef>
                <a:spcPts val="0"/>
              </a:spcBef>
              <a:spcAft>
                <a:spcPts val="0"/>
              </a:spcAft>
              <a:buSzPts val="3000"/>
              <a:buNone/>
              <a:defRPr sz="1400" b="1">
                <a:latin typeface="Montserrat"/>
                <a:ea typeface="Montserrat"/>
                <a:cs typeface="Montserrat"/>
                <a:sym typeface="Montserrat"/>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7" name="Google Shape;177;p14"/>
          <p:cNvSpPr txBox="1">
            <a:spLocks noGrp="1"/>
          </p:cNvSpPr>
          <p:nvPr>
            <p:ph type="subTitle" idx="1"/>
          </p:nvPr>
        </p:nvSpPr>
        <p:spPr>
          <a:xfrm>
            <a:off x="5138800" y="965475"/>
            <a:ext cx="3290100" cy="243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2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78" name="Google Shape;178;p14"/>
          <p:cNvGrpSpPr/>
          <p:nvPr/>
        </p:nvGrpSpPr>
        <p:grpSpPr>
          <a:xfrm>
            <a:off x="8279431" y="225233"/>
            <a:ext cx="620486" cy="404336"/>
            <a:chOff x="8212756" y="332833"/>
            <a:chExt cx="620486" cy="404336"/>
          </a:xfrm>
        </p:grpSpPr>
        <p:grpSp>
          <p:nvGrpSpPr>
            <p:cNvPr id="179" name="Google Shape;179;p14"/>
            <p:cNvGrpSpPr/>
            <p:nvPr/>
          </p:nvGrpSpPr>
          <p:grpSpPr>
            <a:xfrm rot="2700000">
              <a:off x="8271970" y="392047"/>
              <a:ext cx="285909" cy="285909"/>
              <a:chOff x="6691603" y="665569"/>
              <a:chExt cx="891000" cy="891000"/>
            </a:xfrm>
          </p:grpSpPr>
          <p:sp>
            <p:nvSpPr>
              <p:cNvPr id="180" name="Google Shape;180;p14"/>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4"/>
            <p:cNvGrpSpPr/>
            <p:nvPr/>
          </p:nvGrpSpPr>
          <p:grpSpPr>
            <a:xfrm rot="2700000">
              <a:off x="8488120" y="392047"/>
              <a:ext cx="285909" cy="285909"/>
              <a:chOff x="6691603" y="665569"/>
              <a:chExt cx="891000" cy="891000"/>
            </a:xfrm>
          </p:grpSpPr>
          <p:sp>
            <p:nvSpPr>
              <p:cNvPr id="183" name="Google Shape;183;p14"/>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 name="Google Shape;185;p14"/>
          <p:cNvGrpSpPr/>
          <p:nvPr/>
        </p:nvGrpSpPr>
        <p:grpSpPr>
          <a:xfrm flipH="1">
            <a:off x="242381" y="225233"/>
            <a:ext cx="620486" cy="404336"/>
            <a:chOff x="8212756" y="332833"/>
            <a:chExt cx="620486" cy="404336"/>
          </a:xfrm>
        </p:grpSpPr>
        <p:grpSp>
          <p:nvGrpSpPr>
            <p:cNvPr id="186" name="Google Shape;186;p14"/>
            <p:cNvGrpSpPr/>
            <p:nvPr/>
          </p:nvGrpSpPr>
          <p:grpSpPr>
            <a:xfrm rot="2700000">
              <a:off x="8271970" y="392047"/>
              <a:ext cx="285909" cy="285909"/>
              <a:chOff x="6691603" y="665569"/>
              <a:chExt cx="891000" cy="891000"/>
            </a:xfrm>
          </p:grpSpPr>
          <p:sp>
            <p:nvSpPr>
              <p:cNvPr id="187" name="Google Shape;187;p14"/>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4"/>
            <p:cNvGrpSpPr/>
            <p:nvPr/>
          </p:nvGrpSpPr>
          <p:grpSpPr>
            <a:xfrm rot="2700000">
              <a:off x="8488120" y="392047"/>
              <a:ext cx="285909" cy="285909"/>
              <a:chOff x="6691603" y="665569"/>
              <a:chExt cx="891000" cy="891000"/>
            </a:xfrm>
          </p:grpSpPr>
          <p:sp>
            <p:nvSpPr>
              <p:cNvPr id="190" name="Google Shape;190;p14"/>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2" name="Google Shape;192;p14"/>
          <p:cNvSpPr>
            <a:spLocks noGrp="1"/>
          </p:cNvSpPr>
          <p:nvPr>
            <p:ph type="pic" idx="2"/>
          </p:nvPr>
        </p:nvSpPr>
        <p:spPr>
          <a:xfrm>
            <a:off x="964150" y="535000"/>
            <a:ext cx="3608400" cy="40737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 name="Google Shape;195;p15"/>
          <p:cNvSpPr txBox="1">
            <a:spLocks noGrp="1"/>
          </p:cNvSpPr>
          <p:nvPr>
            <p:ph type="body" idx="1"/>
          </p:nvPr>
        </p:nvSpPr>
        <p:spPr>
          <a:xfrm>
            <a:off x="720000" y="1017725"/>
            <a:ext cx="7704000" cy="3590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solidFill>
                  <a:srgbClr val="434343"/>
                </a:solidFill>
              </a:defRPr>
            </a:lvl1pPr>
            <a:lvl2pPr marL="914400" lvl="1" indent="-304800" rtl="0">
              <a:lnSpc>
                <a:spcPct val="115000"/>
              </a:lnSpc>
              <a:spcBef>
                <a:spcPts val="100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196" name="Google Shape;196;p15"/>
          <p:cNvGrpSpPr/>
          <p:nvPr/>
        </p:nvGrpSpPr>
        <p:grpSpPr>
          <a:xfrm rot="10800000">
            <a:off x="274216" y="4479341"/>
            <a:ext cx="437659" cy="437659"/>
            <a:chOff x="6691603" y="665569"/>
            <a:chExt cx="891000" cy="891000"/>
          </a:xfrm>
        </p:grpSpPr>
        <p:sp>
          <p:nvSpPr>
            <p:cNvPr id="197" name="Google Shape;197;p15"/>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5"/>
          <p:cNvGrpSpPr/>
          <p:nvPr/>
        </p:nvGrpSpPr>
        <p:grpSpPr>
          <a:xfrm rot="10800000" flipH="1">
            <a:off x="8428891" y="4479341"/>
            <a:ext cx="437659" cy="437659"/>
            <a:chOff x="6691603" y="665569"/>
            <a:chExt cx="891000" cy="891000"/>
          </a:xfrm>
        </p:grpSpPr>
        <p:sp>
          <p:nvSpPr>
            <p:cNvPr id="200" name="Google Shape;200;p15"/>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5"/>
          <p:cNvSpPr/>
          <p:nvPr/>
        </p:nvSpPr>
        <p:spPr>
          <a:xfrm rot="5400000" flipH="1">
            <a:off x="195300" y="-195309"/>
            <a:ext cx="333300" cy="72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rot="5400000" flipH="1">
            <a:off x="8619300" y="-195309"/>
            <a:ext cx="333300" cy="72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204"/>
        <p:cNvGrpSpPr/>
        <p:nvPr/>
      </p:nvGrpSpPr>
      <p:grpSpPr>
        <a:xfrm>
          <a:off x="0" y="0"/>
          <a:ext cx="0" cy="0"/>
          <a:chOff x="0" y="0"/>
          <a:chExt cx="0" cy="0"/>
        </a:xfrm>
      </p:grpSpPr>
      <p:sp>
        <p:nvSpPr>
          <p:cNvPr id="205" name="Google Shape;205;p16"/>
          <p:cNvSpPr/>
          <p:nvPr/>
        </p:nvSpPr>
        <p:spPr>
          <a:xfrm rot="-5400000" flipH="1">
            <a:off x="-1247859" y="1238400"/>
            <a:ext cx="5162400" cy="266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txBox="1">
            <a:spLocks noGrp="1"/>
          </p:cNvSpPr>
          <p:nvPr>
            <p:ph type="title"/>
          </p:nvPr>
        </p:nvSpPr>
        <p:spPr>
          <a:xfrm flipH="1">
            <a:off x="4829750" y="980849"/>
            <a:ext cx="3341400" cy="231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16"/>
          <p:cNvSpPr>
            <a:spLocks noGrp="1"/>
          </p:cNvSpPr>
          <p:nvPr>
            <p:ph type="pic" idx="2"/>
          </p:nvPr>
        </p:nvSpPr>
        <p:spPr>
          <a:xfrm flipH="1">
            <a:off x="715100" y="535000"/>
            <a:ext cx="3596100" cy="4087200"/>
          </a:xfrm>
          <a:prstGeom prst="rect">
            <a:avLst/>
          </a:prstGeom>
          <a:noFill/>
          <a:ln>
            <a:noFill/>
          </a:ln>
        </p:spPr>
      </p:sp>
      <p:grpSp>
        <p:nvGrpSpPr>
          <p:cNvPr id="208" name="Google Shape;208;p16"/>
          <p:cNvGrpSpPr/>
          <p:nvPr/>
        </p:nvGrpSpPr>
        <p:grpSpPr>
          <a:xfrm rot="10800000" flipH="1">
            <a:off x="8456141" y="4479374"/>
            <a:ext cx="437659" cy="437659"/>
            <a:chOff x="6691603" y="665569"/>
            <a:chExt cx="891000" cy="891000"/>
          </a:xfrm>
        </p:grpSpPr>
        <p:sp>
          <p:nvSpPr>
            <p:cNvPr id="209" name="Google Shape;209;p16"/>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16"/>
          <p:cNvGrpSpPr/>
          <p:nvPr/>
        </p:nvGrpSpPr>
        <p:grpSpPr>
          <a:xfrm>
            <a:off x="8456141" y="226491"/>
            <a:ext cx="437659" cy="437659"/>
            <a:chOff x="6691603" y="665569"/>
            <a:chExt cx="891000" cy="891000"/>
          </a:xfrm>
        </p:grpSpPr>
        <p:sp>
          <p:nvSpPr>
            <p:cNvPr id="212" name="Google Shape;212;p16"/>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6"/>
          <p:cNvSpPr txBox="1">
            <a:spLocks noGrp="1"/>
          </p:cNvSpPr>
          <p:nvPr>
            <p:ph type="subTitle" idx="1"/>
          </p:nvPr>
        </p:nvSpPr>
        <p:spPr>
          <a:xfrm>
            <a:off x="4829750" y="3421350"/>
            <a:ext cx="3341400" cy="837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215"/>
        <p:cNvGrpSpPr/>
        <p:nvPr/>
      </p:nvGrpSpPr>
      <p:grpSpPr>
        <a:xfrm>
          <a:off x="0" y="0"/>
          <a:ext cx="0" cy="0"/>
          <a:chOff x="0" y="0"/>
          <a:chExt cx="0" cy="0"/>
        </a:xfrm>
      </p:grpSpPr>
      <p:sp>
        <p:nvSpPr>
          <p:cNvPr id="216" name="Google Shape;216;p17"/>
          <p:cNvSpPr txBox="1">
            <a:spLocks noGrp="1"/>
          </p:cNvSpPr>
          <p:nvPr>
            <p:ph type="title"/>
          </p:nvPr>
        </p:nvSpPr>
        <p:spPr>
          <a:xfrm flipH="1">
            <a:off x="715100" y="1496850"/>
            <a:ext cx="2681700" cy="1333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17" name="Google Shape;217;p17"/>
          <p:cNvGrpSpPr/>
          <p:nvPr/>
        </p:nvGrpSpPr>
        <p:grpSpPr>
          <a:xfrm rot="10800000">
            <a:off x="279616" y="4479374"/>
            <a:ext cx="437659" cy="437659"/>
            <a:chOff x="6691603" y="665569"/>
            <a:chExt cx="891000" cy="891000"/>
          </a:xfrm>
        </p:grpSpPr>
        <p:sp>
          <p:nvSpPr>
            <p:cNvPr id="218" name="Google Shape;218;p17"/>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7"/>
          <p:cNvGrpSpPr/>
          <p:nvPr/>
        </p:nvGrpSpPr>
        <p:grpSpPr>
          <a:xfrm flipH="1">
            <a:off x="279616" y="226491"/>
            <a:ext cx="437659" cy="437659"/>
            <a:chOff x="6691603" y="665569"/>
            <a:chExt cx="891000" cy="891000"/>
          </a:xfrm>
        </p:grpSpPr>
        <p:sp>
          <p:nvSpPr>
            <p:cNvPr id="221" name="Google Shape;221;p17"/>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17"/>
          <p:cNvSpPr txBox="1">
            <a:spLocks noGrp="1"/>
          </p:cNvSpPr>
          <p:nvPr>
            <p:ph type="subTitle" idx="1"/>
          </p:nvPr>
        </p:nvSpPr>
        <p:spPr>
          <a:xfrm>
            <a:off x="715100" y="2830650"/>
            <a:ext cx="2681700" cy="837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1_1_1">
    <p:spTree>
      <p:nvGrpSpPr>
        <p:cNvPr id="1" name="Shape 224"/>
        <p:cNvGrpSpPr/>
        <p:nvPr/>
      </p:nvGrpSpPr>
      <p:grpSpPr>
        <a:xfrm>
          <a:off x="0" y="0"/>
          <a:ext cx="0" cy="0"/>
          <a:chOff x="0" y="0"/>
          <a:chExt cx="0" cy="0"/>
        </a:xfrm>
      </p:grpSpPr>
      <p:grpSp>
        <p:nvGrpSpPr>
          <p:cNvPr id="225" name="Google Shape;225;p18"/>
          <p:cNvGrpSpPr/>
          <p:nvPr/>
        </p:nvGrpSpPr>
        <p:grpSpPr>
          <a:xfrm rot="10800000">
            <a:off x="279616" y="4479374"/>
            <a:ext cx="437659" cy="437659"/>
            <a:chOff x="6691603" y="665569"/>
            <a:chExt cx="891000" cy="891000"/>
          </a:xfrm>
        </p:grpSpPr>
        <p:sp>
          <p:nvSpPr>
            <p:cNvPr id="226" name="Google Shape;226;p18"/>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8"/>
          <p:cNvGrpSpPr/>
          <p:nvPr/>
        </p:nvGrpSpPr>
        <p:grpSpPr>
          <a:xfrm flipH="1">
            <a:off x="279616" y="226491"/>
            <a:ext cx="437659" cy="437659"/>
            <a:chOff x="6691603" y="665569"/>
            <a:chExt cx="891000" cy="891000"/>
          </a:xfrm>
        </p:grpSpPr>
        <p:sp>
          <p:nvSpPr>
            <p:cNvPr id="229" name="Google Shape;229;p18"/>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2" name="Google Shape;232;p18"/>
          <p:cNvSpPr txBox="1">
            <a:spLocks noGrp="1"/>
          </p:cNvSpPr>
          <p:nvPr>
            <p:ph type="body" idx="1"/>
          </p:nvPr>
        </p:nvSpPr>
        <p:spPr>
          <a:xfrm>
            <a:off x="720000" y="1093925"/>
            <a:ext cx="7704000" cy="264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200">
                <a:solidFill>
                  <a:srgbClr val="434343"/>
                </a:solidFill>
              </a:defRPr>
            </a:lvl1pPr>
            <a:lvl2pPr marL="914400" lvl="1" indent="-304800" rtl="0">
              <a:lnSpc>
                <a:spcPct val="115000"/>
              </a:lnSpc>
              <a:spcBef>
                <a:spcPts val="100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33" name="Google Shape;233;p18"/>
          <p:cNvSpPr/>
          <p:nvPr/>
        </p:nvSpPr>
        <p:spPr>
          <a:xfrm rot="-5400000" flipH="1">
            <a:off x="6198592" y="2217000"/>
            <a:ext cx="5162400" cy="72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1_1_1_1_1">
    <p:spTree>
      <p:nvGrpSpPr>
        <p:cNvPr id="1" name="Shape 234"/>
        <p:cNvGrpSpPr/>
        <p:nvPr/>
      </p:nvGrpSpPr>
      <p:grpSpPr>
        <a:xfrm>
          <a:off x="0" y="0"/>
          <a:ext cx="0" cy="0"/>
          <a:chOff x="0" y="0"/>
          <a:chExt cx="0" cy="0"/>
        </a:xfrm>
      </p:grpSpPr>
      <p:grpSp>
        <p:nvGrpSpPr>
          <p:cNvPr id="235" name="Google Shape;235;p19"/>
          <p:cNvGrpSpPr/>
          <p:nvPr/>
        </p:nvGrpSpPr>
        <p:grpSpPr>
          <a:xfrm rot="10800000">
            <a:off x="279616" y="4479374"/>
            <a:ext cx="437659" cy="437659"/>
            <a:chOff x="6691603" y="665569"/>
            <a:chExt cx="891000" cy="891000"/>
          </a:xfrm>
        </p:grpSpPr>
        <p:sp>
          <p:nvSpPr>
            <p:cNvPr id="236" name="Google Shape;236;p19"/>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9"/>
          <p:cNvGrpSpPr/>
          <p:nvPr/>
        </p:nvGrpSpPr>
        <p:grpSpPr>
          <a:xfrm flipH="1">
            <a:off x="279616" y="226491"/>
            <a:ext cx="437659" cy="437659"/>
            <a:chOff x="6691603" y="665569"/>
            <a:chExt cx="891000" cy="891000"/>
          </a:xfrm>
        </p:grpSpPr>
        <p:sp>
          <p:nvSpPr>
            <p:cNvPr id="239" name="Google Shape;239;p19"/>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2" name="Google Shape;242;p19"/>
          <p:cNvSpPr txBox="1">
            <a:spLocks noGrp="1"/>
          </p:cNvSpPr>
          <p:nvPr>
            <p:ph type="body" idx="1"/>
          </p:nvPr>
        </p:nvSpPr>
        <p:spPr>
          <a:xfrm>
            <a:off x="720000" y="1579700"/>
            <a:ext cx="3937800" cy="264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200">
                <a:solidFill>
                  <a:srgbClr val="434343"/>
                </a:solidFill>
              </a:defRPr>
            </a:lvl1pPr>
            <a:lvl2pPr marL="914400" lvl="1" indent="-304800" rtl="0">
              <a:lnSpc>
                <a:spcPct val="115000"/>
              </a:lnSpc>
              <a:spcBef>
                <a:spcPts val="100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43" name="Google Shape;243;p19"/>
          <p:cNvSpPr/>
          <p:nvPr/>
        </p:nvSpPr>
        <p:spPr>
          <a:xfrm rot="-5400000" flipH="1">
            <a:off x="6198592" y="2217000"/>
            <a:ext cx="5162400" cy="72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244"/>
        <p:cNvGrpSpPr/>
        <p:nvPr/>
      </p:nvGrpSpPr>
      <p:grpSpPr>
        <a:xfrm>
          <a:off x="0" y="0"/>
          <a:ext cx="0" cy="0"/>
          <a:chOff x="0" y="0"/>
          <a:chExt cx="0" cy="0"/>
        </a:xfrm>
      </p:grpSpPr>
      <p:sp>
        <p:nvSpPr>
          <p:cNvPr id="245" name="Google Shape;24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6" name="Google Shape;246;p20"/>
          <p:cNvGrpSpPr/>
          <p:nvPr/>
        </p:nvGrpSpPr>
        <p:grpSpPr>
          <a:xfrm rot="10800000">
            <a:off x="274216" y="4479341"/>
            <a:ext cx="437659" cy="437659"/>
            <a:chOff x="6691603" y="665569"/>
            <a:chExt cx="891000" cy="891000"/>
          </a:xfrm>
        </p:grpSpPr>
        <p:sp>
          <p:nvSpPr>
            <p:cNvPr id="247" name="Google Shape;247;p20"/>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20"/>
          <p:cNvGrpSpPr/>
          <p:nvPr/>
        </p:nvGrpSpPr>
        <p:grpSpPr>
          <a:xfrm rot="10800000" flipH="1">
            <a:off x="8428891" y="4479341"/>
            <a:ext cx="437659" cy="437659"/>
            <a:chOff x="6691603" y="665569"/>
            <a:chExt cx="891000" cy="891000"/>
          </a:xfrm>
        </p:grpSpPr>
        <p:sp>
          <p:nvSpPr>
            <p:cNvPr id="250" name="Google Shape;250;p20"/>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20"/>
          <p:cNvSpPr/>
          <p:nvPr/>
        </p:nvSpPr>
        <p:spPr>
          <a:xfrm rot="5400000" flipH="1">
            <a:off x="195300" y="-195309"/>
            <a:ext cx="333300" cy="723900"/>
          </a:xfrm>
          <a:prstGeom prst="rect">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rot="5400000" flipH="1">
            <a:off x="8619300" y="-195309"/>
            <a:ext cx="333300" cy="723900"/>
          </a:xfrm>
          <a:prstGeom prst="rect">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715100" y="2614750"/>
            <a:ext cx="4276800" cy="908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715100" y="1027375"/>
            <a:ext cx="1786800" cy="908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715100" y="3614899"/>
            <a:ext cx="42768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3"/>
          <p:cNvSpPr>
            <a:spLocks noGrp="1"/>
          </p:cNvSpPr>
          <p:nvPr>
            <p:ph type="pic" idx="3"/>
          </p:nvPr>
        </p:nvSpPr>
        <p:spPr>
          <a:xfrm>
            <a:off x="5122050" y="238125"/>
            <a:ext cx="3818400" cy="4648200"/>
          </a:xfrm>
          <a:prstGeom prst="rect">
            <a:avLst/>
          </a:prstGeom>
          <a:noFill/>
          <a:ln>
            <a:noFill/>
          </a:ln>
        </p:spPr>
      </p:sp>
      <p:sp>
        <p:nvSpPr>
          <p:cNvPr id="25" name="Google Shape;25;p3"/>
          <p:cNvSpPr/>
          <p:nvPr/>
        </p:nvSpPr>
        <p:spPr>
          <a:xfrm rot="5400000">
            <a:off x="6764600" y="-954900"/>
            <a:ext cx="533400" cy="244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flipH="1">
            <a:off x="242381" y="4512683"/>
            <a:ext cx="620486" cy="404336"/>
            <a:chOff x="8212756" y="332833"/>
            <a:chExt cx="620486" cy="404336"/>
          </a:xfrm>
        </p:grpSpPr>
        <p:grpSp>
          <p:nvGrpSpPr>
            <p:cNvPr id="27" name="Google Shape;27;p3"/>
            <p:cNvGrpSpPr/>
            <p:nvPr/>
          </p:nvGrpSpPr>
          <p:grpSpPr>
            <a:xfrm rot="2700000">
              <a:off x="8271970" y="392047"/>
              <a:ext cx="285909" cy="285909"/>
              <a:chOff x="6691603" y="665569"/>
              <a:chExt cx="891000" cy="891000"/>
            </a:xfrm>
          </p:grpSpPr>
          <p:sp>
            <p:nvSpPr>
              <p:cNvPr id="28" name="Google Shape;28;p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3"/>
            <p:cNvGrpSpPr/>
            <p:nvPr/>
          </p:nvGrpSpPr>
          <p:grpSpPr>
            <a:xfrm rot="2700000">
              <a:off x="8488120" y="392047"/>
              <a:ext cx="285909" cy="285909"/>
              <a:chOff x="6691603" y="665569"/>
              <a:chExt cx="891000" cy="891000"/>
            </a:xfrm>
          </p:grpSpPr>
          <p:sp>
            <p:nvSpPr>
              <p:cNvPr id="31" name="Google Shape;31;p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6" name="Google Shape;256;p21"/>
          <p:cNvGrpSpPr/>
          <p:nvPr/>
        </p:nvGrpSpPr>
        <p:grpSpPr>
          <a:xfrm>
            <a:off x="8279431" y="225233"/>
            <a:ext cx="620486" cy="404336"/>
            <a:chOff x="8212756" y="332833"/>
            <a:chExt cx="620486" cy="404336"/>
          </a:xfrm>
        </p:grpSpPr>
        <p:grpSp>
          <p:nvGrpSpPr>
            <p:cNvPr id="257" name="Google Shape;257;p21"/>
            <p:cNvGrpSpPr/>
            <p:nvPr/>
          </p:nvGrpSpPr>
          <p:grpSpPr>
            <a:xfrm rot="2700000">
              <a:off x="8271970" y="392047"/>
              <a:ext cx="285909" cy="285909"/>
              <a:chOff x="6691603" y="665569"/>
              <a:chExt cx="891000" cy="891000"/>
            </a:xfrm>
          </p:grpSpPr>
          <p:sp>
            <p:nvSpPr>
              <p:cNvPr id="258" name="Google Shape;258;p21"/>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21"/>
            <p:cNvGrpSpPr/>
            <p:nvPr/>
          </p:nvGrpSpPr>
          <p:grpSpPr>
            <a:xfrm rot="2700000">
              <a:off x="8488120" y="392047"/>
              <a:ext cx="285909" cy="285909"/>
              <a:chOff x="6691603" y="665569"/>
              <a:chExt cx="891000" cy="891000"/>
            </a:xfrm>
          </p:grpSpPr>
          <p:sp>
            <p:nvSpPr>
              <p:cNvPr id="261" name="Google Shape;261;p21"/>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3" name="Google Shape;263;p21"/>
          <p:cNvGrpSpPr/>
          <p:nvPr/>
        </p:nvGrpSpPr>
        <p:grpSpPr>
          <a:xfrm flipH="1">
            <a:off x="242381" y="225233"/>
            <a:ext cx="620486" cy="404336"/>
            <a:chOff x="8212756" y="332833"/>
            <a:chExt cx="620486" cy="404336"/>
          </a:xfrm>
        </p:grpSpPr>
        <p:grpSp>
          <p:nvGrpSpPr>
            <p:cNvPr id="264" name="Google Shape;264;p21"/>
            <p:cNvGrpSpPr/>
            <p:nvPr/>
          </p:nvGrpSpPr>
          <p:grpSpPr>
            <a:xfrm rot="2700000">
              <a:off x="8271970" y="392047"/>
              <a:ext cx="285909" cy="285909"/>
              <a:chOff x="6691603" y="665569"/>
              <a:chExt cx="891000" cy="891000"/>
            </a:xfrm>
          </p:grpSpPr>
          <p:sp>
            <p:nvSpPr>
              <p:cNvPr id="265" name="Google Shape;265;p21"/>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21"/>
            <p:cNvGrpSpPr/>
            <p:nvPr/>
          </p:nvGrpSpPr>
          <p:grpSpPr>
            <a:xfrm rot="2700000">
              <a:off x="8488120" y="392047"/>
              <a:ext cx="285909" cy="285909"/>
              <a:chOff x="6691603" y="665569"/>
              <a:chExt cx="891000" cy="891000"/>
            </a:xfrm>
          </p:grpSpPr>
          <p:sp>
            <p:nvSpPr>
              <p:cNvPr id="268" name="Google Shape;268;p21"/>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0" name="Google Shape;270;p21"/>
          <p:cNvSpPr/>
          <p:nvPr/>
        </p:nvSpPr>
        <p:spPr>
          <a:xfrm>
            <a:off x="8785125" y="3152950"/>
            <a:ext cx="720000" cy="1990500"/>
          </a:xfrm>
          <a:prstGeom prst="rect">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361125" y="1248550"/>
            <a:ext cx="720000" cy="1904400"/>
          </a:xfrm>
          <a:prstGeom prst="rect">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72"/>
        <p:cNvGrpSpPr/>
        <p:nvPr/>
      </p:nvGrpSpPr>
      <p:grpSpPr>
        <a:xfrm>
          <a:off x="0" y="0"/>
          <a:ext cx="0" cy="0"/>
          <a:chOff x="0" y="0"/>
          <a:chExt cx="0" cy="0"/>
        </a:xfrm>
      </p:grpSpPr>
      <p:sp>
        <p:nvSpPr>
          <p:cNvPr id="273" name="Google Shape;273;p22"/>
          <p:cNvSpPr txBox="1">
            <a:spLocks noGrp="1"/>
          </p:cNvSpPr>
          <p:nvPr>
            <p:ph type="subTitle" idx="1"/>
          </p:nvPr>
        </p:nvSpPr>
        <p:spPr>
          <a:xfrm>
            <a:off x="1591380" y="3384750"/>
            <a:ext cx="2306400" cy="522000"/>
          </a:xfrm>
          <a:prstGeom prst="rect">
            <a:avLst/>
          </a:prstGeom>
          <a:solidFill>
            <a:schemeClr val="dk2"/>
          </a:solidFill>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4" name="Google Shape;274;p22"/>
          <p:cNvSpPr txBox="1">
            <a:spLocks noGrp="1"/>
          </p:cNvSpPr>
          <p:nvPr>
            <p:ph type="subTitle" idx="2"/>
          </p:nvPr>
        </p:nvSpPr>
        <p:spPr>
          <a:xfrm>
            <a:off x="5246246" y="3384750"/>
            <a:ext cx="2306400" cy="522000"/>
          </a:xfrm>
          <a:prstGeom prst="rect">
            <a:avLst/>
          </a:prstGeom>
          <a:solidFill>
            <a:schemeClr val="dk2"/>
          </a:solidFill>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5" name="Google Shape;275;p22"/>
          <p:cNvSpPr txBox="1">
            <a:spLocks noGrp="1"/>
          </p:cNvSpPr>
          <p:nvPr>
            <p:ph type="subTitle" idx="3"/>
          </p:nvPr>
        </p:nvSpPr>
        <p:spPr>
          <a:xfrm>
            <a:off x="1591380" y="4035800"/>
            <a:ext cx="230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6" name="Google Shape;276;p22"/>
          <p:cNvSpPr txBox="1">
            <a:spLocks noGrp="1"/>
          </p:cNvSpPr>
          <p:nvPr>
            <p:ph type="subTitle" idx="4"/>
          </p:nvPr>
        </p:nvSpPr>
        <p:spPr>
          <a:xfrm>
            <a:off x="5246246" y="4035800"/>
            <a:ext cx="230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7" name="Google Shape;27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8" name="Google Shape;278;p22"/>
          <p:cNvSpPr/>
          <p:nvPr/>
        </p:nvSpPr>
        <p:spPr>
          <a:xfrm rot="5400000">
            <a:off x="-2217025" y="2217000"/>
            <a:ext cx="5162400" cy="72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2"/>
          <p:cNvGrpSpPr/>
          <p:nvPr/>
        </p:nvGrpSpPr>
        <p:grpSpPr>
          <a:xfrm>
            <a:off x="274222" y="4718425"/>
            <a:ext cx="881740" cy="198600"/>
            <a:chOff x="274222" y="4718425"/>
            <a:chExt cx="881740" cy="198600"/>
          </a:xfrm>
        </p:grpSpPr>
        <p:sp>
          <p:nvSpPr>
            <p:cNvPr id="280" name="Google Shape;280;p22"/>
            <p:cNvSpPr/>
            <p:nvPr/>
          </p:nvSpPr>
          <p:spPr>
            <a:xfrm flipH="1">
              <a:off x="95676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flipH="1">
              <a:off x="61549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flipH="1">
              <a:off x="274222"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22"/>
          <p:cNvGrpSpPr/>
          <p:nvPr/>
        </p:nvGrpSpPr>
        <p:grpSpPr>
          <a:xfrm>
            <a:off x="8279431" y="226508"/>
            <a:ext cx="620486" cy="404336"/>
            <a:chOff x="8212756" y="332833"/>
            <a:chExt cx="620486" cy="404336"/>
          </a:xfrm>
        </p:grpSpPr>
        <p:grpSp>
          <p:nvGrpSpPr>
            <p:cNvPr id="284" name="Google Shape;284;p22"/>
            <p:cNvGrpSpPr/>
            <p:nvPr/>
          </p:nvGrpSpPr>
          <p:grpSpPr>
            <a:xfrm rot="2700000">
              <a:off x="8271970" y="392047"/>
              <a:ext cx="285909" cy="285909"/>
              <a:chOff x="6691603" y="665569"/>
              <a:chExt cx="891000" cy="891000"/>
            </a:xfrm>
          </p:grpSpPr>
          <p:sp>
            <p:nvSpPr>
              <p:cNvPr id="285" name="Google Shape;285;p22"/>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2"/>
            <p:cNvGrpSpPr/>
            <p:nvPr/>
          </p:nvGrpSpPr>
          <p:grpSpPr>
            <a:xfrm rot="2700000">
              <a:off x="8488120" y="392047"/>
              <a:ext cx="285909" cy="285909"/>
              <a:chOff x="6691603" y="665569"/>
              <a:chExt cx="891000" cy="891000"/>
            </a:xfrm>
          </p:grpSpPr>
          <p:sp>
            <p:nvSpPr>
              <p:cNvPr id="288" name="Google Shape;288;p22"/>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90"/>
        <p:cNvGrpSpPr/>
        <p:nvPr/>
      </p:nvGrpSpPr>
      <p:grpSpPr>
        <a:xfrm>
          <a:off x="0" y="0"/>
          <a:ext cx="0" cy="0"/>
          <a:chOff x="0" y="0"/>
          <a:chExt cx="0" cy="0"/>
        </a:xfrm>
      </p:grpSpPr>
      <p:sp>
        <p:nvSpPr>
          <p:cNvPr id="291" name="Google Shape;29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2" name="Google Shape;292;p23"/>
          <p:cNvSpPr txBox="1">
            <a:spLocks noGrp="1"/>
          </p:cNvSpPr>
          <p:nvPr>
            <p:ph type="subTitle" idx="1"/>
          </p:nvPr>
        </p:nvSpPr>
        <p:spPr>
          <a:xfrm>
            <a:off x="720066" y="1572825"/>
            <a:ext cx="2447400" cy="779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3" name="Google Shape;293;p23"/>
          <p:cNvSpPr txBox="1">
            <a:spLocks noGrp="1"/>
          </p:cNvSpPr>
          <p:nvPr>
            <p:ph type="subTitle" idx="2"/>
          </p:nvPr>
        </p:nvSpPr>
        <p:spPr>
          <a:xfrm>
            <a:off x="720066" y="2388199"/>
            <a:ext cx="2447400" cy="892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4" name="Google Shape;294;p23"/>
          <p:cNvSpPr txBox="1">
            <a:spLocks noGrp="1"/>
          </p:cNvSpPr>
          <p:nvPr>
            <p:ph type="subTitle" idx="3"/>
          </p:nvPr>
        </p:nvSpPr>
        <p:spPr>
          <a:xfrm>
            <a:off x="3348300" y="2388199"/>
            <a:ext cx="2447400" cy="892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5" name="Google Shape;295;p23"/>
          <p:cNvSpPr txBox="1">
            <a:spLocks noGrp="1"/>
          </p:cNvSpPr>
          <p:nvPr>
            <p:ph type="subTitle" idx="4"/>
          </p:nvPr>
        </p:nvSpPr>
        <p:spPr>
          <a:xfrm>
            <a:off x="5976534" y="2388199"/>
            <a:ext cx="2447400" cy="892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6" name="Google Shape;296;p23"/>
          <p:cNvSpPr txBox="1">
            <a:spLocks noGrp="1"/>
          </p:cNvSpPr>
          <p:nvPr>
            <p:ph type="subTitle" idx="5"/>
          </p:nvPr>
        </p:nvSpPr>
        <p:spPr>
          <a:xfrm>
            <a:off x="3348300" y="1572825"/>
            <a:ext cx="2447400" cy="779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7" name="Google Shape;297;p23"/>
          <p:cNvSpPr txBox="1">
            <a:spLocks noGrp="1"/>
          </p:cNvSpPr>
          <p:nvPr>
            <p:ph type="subTitle" idx="6"/>
          </p:nvPr>
        </p:nvSpPr>
        <p:spPr>
          <a:xfrm>
            <a:off x="5976534" y="1572825"/>
            <a:ext cx="2447400" cy="779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8" name="Google Shape;298;p23"/>
          <p:cNvSpPr/>
          <p:nvPr/>
        </p:nvSpPr>
        <p:spPr>
          <a:xfrm flipH="1">
            <a:off x="-361125" y="3152950"/>
            <a:ext cx="720000" cy="1990500"/>
          </a:xfrm>
          <a:prstGeom prst="rect">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flipH="1">
            <a:off x="8785125" y="1248550"/>
            <a:ext cx="720000" cy="1904400"/>
          </a:xfrm>
          <a:prstGeom prst="rect">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3"/>
          <p:cNvGrpSpPr/>
          <p:nvPr/>
        </p:nvGrpSpPr>
        <p:grpSpPr>
          <a:xfrm flipH="1">
            <a:off x="244083" y="225233"/>
            <a:ext cx="620486" cy="404336"/>
            <a:chOff x="8212756" y="332833"/>
            <a:chExt cx="620486" cy="404336"/>
          </a:xfrm>
        </p:grpSpPr>
        <p:grpSp>
          <p:nvGrpSpPr>
            <p:cNvPr id="301" name="Google Shape;301;p23"/>
            <p:cNvGrpSpPr/>
            <p:nvPr/>
          </p:nvGrpSpPr>
          <p:grpSpPr>
            <a:xfrm rot="2700000">
              <a:off x="8271970" y="392047"/>
              <a:ext cx="285909" cy="285909"/>
              <a:chOff x="6691603" y="665569"/>
              <a:chExt cx="891000" cy="891000"/>
            </a:xfrm>
          </p:grpSpPr>
          <p:sp>
            <p:nvSpPr>
              <p:cNvPr id="302" name="Google Shape;302;p2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3"/>
            <p:cNvGrpSpPr/>
            <p:nvPr/>
          </p:nvGrpSpPr>
          <p:grpSpPr>
            <a:xfrm rot="2700000">
              <a:off x="8488120" y="392047"/>
              <a:ext cx="285909" cy="285909"/>
              <a:chOff x="6691603" y="665569"/>
              <a:chExt cx="891000" cy="891000"/>
            </a:xfrm>
          </p:grpSpPr>
          <p:sp>
            <p:nvSpPr>
              <p:cNvPr id="305" name="Google Shape;305;p2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23"/>
          <p:cNvGrpSpPr/>
          <p:nvPr/>
        </p:nvGrpSpPr>
        <p:grpSpPr>
          <a:xfrm>
            <a:off x="8281133" y="225233"/>
            <a:ext cx="620486" cy="404336"/>
            <a:chOff x="8212756" y="332833"/>
            <a:chExt cx="620486" cy="404336"/>
          </a:xfrm>
        </p:grpSpPr>
        <p:grpSp>
          <p:nvGrpSpPr>
            <p:cNvPr id="308" name="Google Shape;308;p23"/>
            <p:cNvGrpSpPr/>
            <p:nvPr/>
          </p:nvGrpSpPr>
          <p:grpSpPr>
            <a:xfrm rot="2700000">
              <a:off x="8271970" y="392047"/>
              <a:ext cx="285909" cy="285909"/>
              <a:chOff x="6691603" y="665569"/>
              <a:chExt cx="891000" cy="891000"/>
            </a:xfrm>
          </p:grpSpPr>
          <p:sp>
            <p:nvSpPr>
              <p:cNvPr id="309" name="Google Shape;309;p2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3"/>
            <p:cNvGrpSpPr/>
            <p:nvPr/>
          </p:nvGrpSpPr>
          <p:grpSpPr>
            <a:xfrm rot="2700000">
              <a:off x="8488120" y="392047"/>
              <a:ext cx="285909" cy="285909"/>
              <a:chOff x="6691603" y="665569"/>
              <a:chExt cx="891000" cy="891000"/>
            </a:xfrm>
          </p:grpSpPr>
          <p:sp>
            <p:nvSpPr>
              <p:cNvPr id="312" name="Google Shape;312;p2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4"/>
        <p:cNvGrpSpPr/>
        <p:nvPr/>
      </p:nvGrpSpPr>
      <p:grpSpPr>
        <a:xfrm>
          <a:off x="0" y="0"/>
          <a:ext cx="0" cy="0"/>
          <a:chOff x="0" y="0"/>
          <a:chExt cx="0" cy="0"/>
        </a:xfrm>
      </p:grpSpPr>
      <p:grpSp>
        <p:nvGrpSpPr>
          <p:cNvPr id="315" name="Google Shape;315;p24"/>
          <p:cNvGrpSpPr/>
          <p:nvPr/>
        </p:nvGrpSpPr>
        <p:grpSpPr>
          <a:xfrm rot="10800000" flipH="1">
            <a:off x="8456141" y="4479374"/>
            <a:ext cx="437659" cy="437659"/>
            <a:chOff x="6691603" y="665569"/>
            <a:chExt cx="891000" cy="891000"/>
          </a:xfrm>
        </p:grpSpPr>
        <p:sp>
          <p:nvSpPr>
            <p:cNvPr id="316" name="Google Shape;316;p24"/>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4"/>
          <p:cNvGrpSpPr/>
          <p:nvPr/>
        </p:nvGrpSpPr>
        <p:grpSpPr>
          <a:xfrm>
            <a:off x="8456141" y="226491"/>
            <a:ext cx="437659" cy="437659"/>
            <a:chOff x="6691603" y="665569"/>
            <a:chExt cx="891000" cy="891000"/>
          </a:xfrm>
        </p:grpSpPr>
        <p:sp>
          <p:nvSpPr>
            <p:cNvPr id="319" name="Google Shape;319;p24"/>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4"/>
          <p:cNvSpPr txBox="1">
            <a:spLocks noGrp="1"/>
          </p:cNvSpPr>
          <p:nvPr>
            <p:ph type="subTitle" idx="1"/>
          </p:nvPr>
        </p:nvSpPr>
        <p:spPr>
          <a:xfrm>
            <a:off x="721549" y="1763164"/>
            <a:ext cx="2290500" cy="57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FF0000"/>
              </a:buClr>
              <a:buSzPts val="2400"/>
              <a:buFont typeface="Bebas Neue"/>
              <a:buNone/>
              <a:defRPr sz="2000" b="1">
                <a:latin typeface="Montserrat"/>
                <a:ea typeface="Montserrat"/>
                <a:cs typeface="Montserrat"/>
                <a:sym typeface="Montserrat"/>
              </a:defRPr>
            </a:lvl1pPr>
            <a:lvl2pPr lvl="1"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322" name="Google Shape;322;p24"/>
          <p:cNvSpPr txBox="1">
            <a:spLocks noGrp="1"/>
          </p:cNvSpPr>
          <p:nvPr>
            <p:ph type="subTitle" idx="2"/>
          </p:nvPr>
        </p:nvSpPr>
        <p:spPr>
          <a:xfrm>
            <a:off x="721549" y="3227515"/>
            <a:ext cx="2290500" cy="57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FF0000"/>
              </a:buClr>
              <a:buSzPts val="2400"/>
              <a:buFont typeface="Bebas Neue"/>
              <a:buNone/>
              <a:defRPr sz="2000" b="1">
                <a:latin typeface="Montserrat"/>
                <a:ea typeface="Montserrat"/>
                <a:cs typeface="Montserrat"/>
                <a:sym typeface="Montserrat"/>
              </a:defRPr>
            </a:lvl1pPr>
            <a:lvl2pPr lvl="1"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algn="r"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323" name="Google Shape;323;p24"/>
          <p:cNvSpPr txBox="1">
            <a:spLocks noGrp="1"/>
          </p:cNvSpPr>
          <p:nvPr>
            <p:ph type="subTitle" idx="3"/>
          </p:nvPr>
        </p:nvSpPr>
        <p:spPr>
          <a:xfrm>
            <a:off x="6131951" y="1763164"/>
            <a:ext cx="22905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0000"/>
              </a:buClr>
              <a:buSzPts val="2400"/>
              <a:buFont typeface="Bebas Neue"/>
              <a:buNone/>
              <a:defRPr sz="2000" b="1">
                <a:latin typeface="Montserrat"/>
                <a:ea typeface="Montserrat"/>
                <a:cs typeface="Montserrat"/>
                <a:sym typeface="Montserrat"/>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324" name="Google Shape;324;p24"/>
          <p:cNvSpPr txBox="1">
            <a:spLocks noGrp="1"/>
          </p:cNvSpPr>
          <p:nvPr>
            <p:ph type="subTitle" idx="4"/>
          </p:nvPr>
        </p:nvSpPr>
        <p:spPr>
          <a:xfrm>
            <a:off x="6131951" y="3227514"/>
            <a:ext cx="22905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0000"/>
              </a:buClr>
              <a:buSzPts val="2400"/>
              <a:buFont typeface="Bebas Neue"/>
              <a:buNone/>
              <a:defRPr sz="2000" b="1">
                <a:latin typeface="Montserrat"/>
                <a:ea typeface="Montserrat"/>
                <a:cs typeface="Montserrat"/>
                <a:sym typeface="Montserrat"/>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325" name="Google Shape;325;p24"/>
          <p:cNvSpPr txBox="1">
            <a:spLocks noGrp="1"/>
          </p:cNvSpPr>
          <p:nvPr>
            <p:ph type="subTitle" idx="5"/>
          </p:nvPr>
        </p:nvSpPr>
        <p:spPr>
          <a:xfrm>
            <a:off x="721549" y="2335872"/>
            <a:ext cx="22905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6" name="Google Shape;326;p24"/>
          <p:cNvSpPr txBox="1">
            <a:spLocks noGrp="1"/>
          </p:cNvSpPr>
          <p:nvPr>
            <p:ph type="subTitle" idx="6"/>
          </p:nvPr>
        </p:nvSpPr>
        <p:spPr>
          <a:xfrm>
            <a:off x="6131951" y="2335872"/>
            <a:ext cx="2290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7" name="Google Shape;327;p24"/>
          <p:cNvSpPr txBox="1">
            <a:spLocks noGrp="1"/>
          </p:cNvSpPr>
          <p:nvPr>
            <p:ph type="subTitle" idx="7"/>
          </p:nvPr>
        </p:nvSpPr>
        <p:spPr>
          <a:xfrm>
            <a:off x="721549" y="3800222"/>
            <a:ext cx="22905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8" name="Google Shape;328;p24"/>
          <p:cNvSpPr txBox="1">
            <a:spLocks noGrp="1"/>
          </p:cNvSpPr>
          <p:nvPr>
            <p:ph type="subTitle" idx="8"/>
          </p:nvPr>
        </p:nvSpPr>
        <p:spPr>
          <a:xfrm>
            <a:off x="6131951" y="3800222"/>
            <a:ext cx="2290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9" name="Google Shape;32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0" name="Google Shape;330;p24"/>
          <p:cNvSpPr/>
          <p:nvPr/>
        </p:nvSpPr>
        <p:spPr>
          <a:xfrm>
            <a:off x="-361125" y="535000"/>
            <a:ext cx="720000" cy="40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31"/>
        <p:cNvGrpSpPr/>
        <p:nvPr/>
      </p:nvGrpSpPr>
      <p:grpSpPr>
        <a:xfrm>
          <a:off x="0" y="0"/>
          <a:ext cx="0" cy="0"/>
          <a:chOff x="0" y="0"/>
          <a:chExt cx="0" cy="0"/>
        </a:xfrm>
      </p:grpSpPr>
      <p:sp>
        <p:nvSpPr>
          <p:cNvPr id="332" name="Google Shape;33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3" name="Google Shape;333;p25"/>
          <p:cNvSpPr txBox="1">
            <a:spLocks noGrp="1"/>
          </p:cNvSpPr>
          <p:nvPr>
            <p:ph type="subTitle" idx="1"/>
          </p:nvPr>
        </p:nvSpPr>
        <p:spPr>
          <a:xfrm>
            <a:off x="1542900" y="1776133"/>
            <a:ext cx="2819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4" name="Google Shape;334;p25"/>
          <p:cNvSpPr txBox="1">
            <a:spLocks noGrp="1"/>
          </p:cNvSpPr>
          <p:nvPr>
            <p:ph type="subTitle" idx="2"/>
          </p:nvPr>
        </p:nvSpPr>
        <p:spPr>
          <a:xfrm>
            <a:off x="1542900" y="2881054"/>
            <a:ext cx="2819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5"/>
          <p:cNvSpPr txBox="1">
            <a:spLocks noGrp="1"/>
          </p:cNvSpPr>
          <p:nvPr>
            <p:ph type="subTitle" idx="3"/>
          </p:nvPr>
        </p:nvSpPr>
        <p:spPr>
          <a:xfrm>
            <a:off x="1542900" y="3985975"/>
            <a:ext cx="2819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5"/>
          <p:cNvSpPr txBox="1">
            <a:spLocks noGrp="1"/>
          </p:cNvSpPr>
          <p:nvPr>
            <p:ph type="subTitle" idx="4"/>
          </p:nvPr>
        </p:nvSpPr>
        <p:spPr>
          <a:xfrm>
            <a:off x="5604900" y="1776126"/>
            <a:ext cx="2819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25"/>
          <p:cNvSpPr txBox="1">
            <a:spLocks noGrp="1"/>
          </p:cNvSpPr>
          <p:nvPr>
            <p:ph type="subTitle" idx="5"/>
          </p:nvPr>
        </p:nvSpPr>
        <p:spPr>
          <a:xfrm>
            <a:off x="5604900" y="2881050"/>
            <a:ext cx="2819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 name="Google Shape;338;p25"/>
          <p:cNvSpPr txBox="1">
            <a:spLocks noGrp="1"/>
          </p:cNvSpPr>
          <p:nvPr>
            <p:ph type="subTitle" idx="6"/>
          </p:nvPr>
        </p:nvSpPr>
        <p:spPr>
          <a:xfrm>
            <a:off x="5604900" y="3985975"/>
            <a:ext cx="2819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9" name="Google Shape;339;p25"/>
          <p:cNvSpPr txBox="1">
            <a:spLocks noGrp="1"/>
          </p:cNvSpPr>
          <p:nvPr>
            <p:ph type="subTitle" idx="7"/>
          </p:nvPr>
        </p:nvSpPr>
        <p:spPr>
          <a:xfrm>
            <a:off x="1542900" y="1375350"/>
            <a:ext cx="2819100" cy="538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0" name="Google Shape;340;p25"/>
          <p:cNvSpPr txBox="1">
            <a:spLocks noGrp="1"/>
          </p:cNvSpPr>
          <p:nvPr>
            <p:ph type="subTitle" idx="8"/>
          </p:nvPr>
        </p:nvSpPr>
        <p:spPr>
          <a:xfrm>
            <a:off x="1542900" y="2480271"/>
            <a:ext cx="2819100" cy="538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1" name="Google Shape;341;p25"/>
          <p:cNvSpPr txBox="1">
            <a:spLocks noGrp="1"/>
          </p:cNvSpPr>
          <p:nvPr>
            <p:ph type="subTitle" idx="9"/>
          </p:nvPr>
        </p:nvSpPr>
        <p:spPr>
          <a:xfrm>
            <a:off x="1542900" y="3585192"/>
            <a:ext cx="2819100" cy="538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2" name="Google Shape;342;p25"/>
          <p:cNvSpPr txBox="1">
            <a:spLocks noGrp="1"/>
          </p:cNvSpPr>
          <p:nvPr>
            <p:ph type="subTitle" idx="13"/>
          </p:nvPr>
        </p:nvSpPr>
        <p:spPr>
          <a:xfrm>
            <a:off x="5604900" y="1375350"/>
            <a:ext cx="2819100" cy="538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3" name="Google Shape;343;p25"/>
          <p:cNvSpPr txBox="1">
            <a:spLocks noGrp="1"/>
          </p:cNvSpPr>
          <p:nvPr>
            <p:ph type="subTitle" idx="14"/>
          </p:nvPr>
        </p:nvSpPr>
        <p:spPr>
          <a:xfrm>
            <a:off x="5604900" y="2480275"/>
            <a:ext cx="2819100" cy="538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4" name="Google Shape;344;p25"/>
          <p:cNvSpPr txBox="1">
            <a:spLocks noGrp="1"/>
          </p:cNvSpPr>
          <p:nvPr>
            <p:ph type="subTitle" idx="15"/>
          </p:nvPr>
        </p:nvSpPr>
        <p:spPr>
          <a:xfrm>
            <a:off x="5604900" y="3585199"/>
            <a:ext cx="2819100" cy="538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5" name="Google Shape;345;p25"/>
          <p:cNvSpPr/>
          <p:nvPr/>
        </p:nvSpPr>
        <p:spPr>
          <a:xfrm rot="-5400000" flipH="1">
            <a:off x="6198592" y="2217000"/>
            <a:ext cx="5162400" cy="72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5"/>
          <p:cNvGrpSpPr/>
          <p:nvPr/>
        </p:nvGrpSpPr>
        <p:grpSpPr>
          <a:xfrm flipH="1">
            <a:off x="7988004" y="4718425"/>
            <a:ext cx="881740" cy="198600"/>
            <a:chOff x="274222" y="4718425"/>
            <a:chExt cx="881740" cy="198600"/>
          </a:xfrm>
        </p:grpSpPr>
        <p:sp>
          <p:nvSpPr>
            <p:cNvPr id="347" name="Google Shape;347;p25"/>
            <p:cNvSpPr/>
            <p:nvPr/>
          </p:nvSpPr>
          <p:spPr>
            <a:xfrm flipH="1">
              <a:off x="95676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flipH="1">
              <a:off x="61549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flipH="1">
              <a:off x="274222"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25"/>
          <p:cNvGrpSpPr/>
          <p:nvPr/>
        </p:nvGrpSpPr>
        <p:grpSpPr>
          <a:xfrm flipH="1">
            <a:off x="244050" y="226508"/>
            <a:ext cx="620486" cy="404336"/>
            <a:chOff x="8212756" y="332833"/>
            <a:chExt cx="620486" cy="404336"/>
          </a:xfrm>
        </p:grpSpPr>
        <p:grpSp>
          <p:nvGrpSpPr>
            <p:cNvPr id="351" name="Google Shape;351;p25"/>
            <p:cNvGrpSpPr/>
            <p:nvPr/>
          </p:nvGrpSpPr>
          <p:grpSpPr>
            <a:xfrm rot="2700000">
              <a:off x="8271970" y="392047"/>
              <a:ext cx="285909" cy="285909"/>
              <a:chOff x="6691603" y="665569"/>
              <a:chExt cx="891000" cy="891000"/>
            </a:xfrm>
          </p:grpSpPr>
          <p:sp>
            <p:nvSpPr>
              <p:cNvPr id="352" name="Google Shape;352;p25"/>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5"/>
            <p:cNvGrpSpPr/>
            <p:nvPr/>
          </p:nvGrpSpPr>
          <p:grpSpPr>
            <a:xfrm rot="2700000">
              <a:off x="8488120" y="392047"/>
              <a:ext cx="285909" cy="285909"/>
              <a:chOff x="6691603" y="665569"/>
              <a:chExt cx="891000" cy="891000"/>
            </a:xfrm>
          </p:grpSpPr>
          <p:sp>
            <p:nvSpPr>
              <p:cNvPr id="355" name="Google Shape;355;p25"/>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57"/>
        <p:cNvGrpSpPr/>
        <p:nvPr/>
      </p:nvGrpSpPr>
      <p:grpSpPr>
        <a:xfrm>
          <a:off x="0" y="0"/>
          <a:ext cx="0" cy="0"/>
          <a:chOff x="0" y="0"/>
          <a:chExt cx="0" cy="0"/>
        </a:xfrm>
      </p:grpSpPr>
      <p:sp>
        <p:nvSpPr>
          <p:cNvPr id="358" name="Google Shape;358;p26"/>
          <p:cNvSpPr txBox="1">
            <a:spLocks noGrp="1"/>
          </p:cNvSpPr>
          <p:nvPr>
            <p:ph type="title" hasCustomPrompt="1"/>
          </p:nvPr>
        </p:nvSpPr>
        <p:spPr>
          <a:xfrm>
            <a:off x="825375" y="1363550"/>
            <a:ext cx="1707900" cy="527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5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359" name="Google Shape;359;p26"/>
          <p:cNvSpPr txBox="1">
            <a:spLocks noGrp="1"/>
          </p:cNvSpPr>
          <p:nvPr>
            <p:ph type="title" idx="2" hasCustomPrompt="1"/>
          </p:nvPr>
        </p:nvSpPr>
        <p:spPr>
          <a:xfrm>
            <a:off x="6610725" y="1363550"/>
            <a:ext cx="1707900" cy="527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500"/>
              <a:buNone/>
              <a:defRPr sz="3000"/>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360" name="Google Shape;360;p26"/>
          <p:cNvSpPr txBox="1">
            <a:spLocks noGrp="1"/>
          </p:cNvSpPr>
          <p:nvPr>
            <p:ph type="subTitle" idx="1"/>
          </p:nvPr>
        </p:nvSpPr>
        <p:spPr>
          <a:xfrm flipH="1">
            <a:off x="825375" y="3569301"/>
            <a:ext cx="1707900" cy="466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b="1">
                <a:latin typeface="Montserrat"/>
                <a:ea typeface="Montserrat"/>
                <a:cs typeface="Montserrat"/>
                <a:sym typeface="Montserrat"/>
              </a:defRPr>
            </a:lvl1pPr>
            <a:lvl2pPr lvl="1" algn="ctr" rtl="0">
              <a:lnSpc>
                <a:spcPct val="100000"/>
              </a:lnSpc>
              <a:spcBef>
                <a:spcPts val="0"/>
              </a:spcBef>
              <a:spcAft>
                <a:spcPts val="0"/>
              </a:spcAft>
              <a:buNone/>
              <a:defRPr sz="2000" b="1">
                <a:latin typeface="Montserrat"/>
                <a:ea typeface="Montserrat"/>
                <a:cs typeface="Montserrat"/>
                <a:sym typeface="Montserrat"/>
              </a:defRPr>
            </a:lvl2pPr>
            <a:lvl3pPr lvl="2" algn="ctr" rtl="0">
              <a:lnSpc>
                <a:spcPct val="100000"/>
              </a:lnSpc>
              <a:spcBef>
                <a:spcPts val="0"/>
              </a:spcBef>
              <a:spcAft>
                <a:spcPts val="0"/>
              </a:spcAft>
              <a:buNone/>
              <a:defRPr sz="2000" b="1">
                <a:latin typeface="Montserrat"/>
                <a:ea typeface="Montserrat"/>
                <a:cs typeface="Montserrat"/>
                <a:sym typeface="Montserrat"/>
              </a:defRPr>
            </a:lvl3pPr>
            <a:lvl4pPr lvl="3" algn="ctr" rtl="0">
              <a:lnSpc>
                <a:spcPct val="100000"/>
              </a:lnSpc>
              <a:spcBef>
                <a:spcPts val="0"/>
              </a:spcBef>
              <a:spcAft>
                <a:spcPts val="0"/>
              </a:spcAft>
              <a:buNone/>
              <a:defRPr sz="2000" b="1">
                <a:latin typeface="Montserrat"/>
                <a:ea typeface="Montserrat"/>
                <a:cs typeface="Montserrat"/>
                <a:sym typeface="Montserrat"/>
              </a:defRPr>
            </a:lvl4pPr>
            <a:lvl5pPr lvl="4" algn="ctr" rtl="0">
              <a:lnSpc>
                <a:spcPct val="100000"/>
              </a:lnSpc>
              <a:spcBef>
                <a:spcPts val="0"/>
              </a:spcBef>
              <a:spcAft>
                <a:spcPts val="0"/>
              </a:spcAft>
              <a:buNone/>
              <a:defRPr sz="2000" b="1">
                <a:latin typeface="Montserrat"/>
                <a:ea typeface="Montserrat"/>
                <a:cs typeface="Montserrat"/>
                <a:sym typeface="Montserrat"/>
              </a:defRPr>
            </a:lvl5pPr>
            <a:lvl6pPr lvl="5" algn="ctr" rtl="0">
              <a:lnSpc>
                <a:spcPct val="100000"/>
              </a:lnSpc>
              <a:spcBef>
                <a:spcPts val="0"/>
              </a:spcBef>
              <a:spcAft>
                <a:spcPts val="0"/>
              </a:spcAft>
              <a:buNone/>
              <a:defRPr sz="2000" b="1">
                <a:latin typeface="Montserrat"/>
                <a:ea typeface="Montserrat"/>
                <a:cs typeface="Montserrat"/>
                <a:sym typeface="Montserrat"/>
              </a:defRPr>
            </a:lvl6pPr>
            <a:lvl7pPr lvl="6" algn="ctr" rtl="0">
              <a:lnSpc>
                <a:spcPct val="100000"/>
              </a:lnSpc>
              <a:spcBef>
                <a:spcPts val="0"/>
              </a:spcBef>
              <a:spcAft>
                <a:spcPts val="0"/>
              </a:spcAft>
              <a:buNone/>
              <a:defRPr sz="2000" b="1">
                <a:latin typeface="Montserrat"/>
                <a:ea typeface="Montserrat"/>
                <a:cs typeface="Montserrat"/>
                <a:sym typeface="Montserrat"/>
              </a:defRPr>
            </a:lvl7pPr>
            <a:lvl8pPr lvl="7" algn="ctr" rtl="0">
              <a:lnSpc>
                <a:spcPct val="100000"/>
              </a:lnSpc>
              <a:spcBef>
                <a:spcPts val="0"/>
              </a:spcBef>
              <a:spcAft>
                <a:spcPts val="0"/>
              </a:spcAft>
              <a:buNone/>
              <a:defRPr sz="2000" b="1">
                <a:latin typeface="Montserrat"/>
                <a:ea typeface="Montserrat"/>
                <a:cs typeface="Montserrat"/>
                <a:sym typeface="Montserrat"/>
              </a:defRPr>
            </a:lvl8pPr>
            <a:lvl9pPr lvl="8" algn="ctr" rtl="0">
              <a:lnSpc>
                <a:spcPct val="100000"/>
              </a:lnSpc>
              <a:spcBef>
                <a:spcPts val="0"/>
              </a:spcBef>
              <a:spcAft>
                <a:spcPts val="0"/>
              </a:spcAft>
              <a:buNone/>
              <a:defRPr sz="2000" b="1">
                <a:latin typeface="Montserrat"/>
                <a:ea typeface="Montserrat"/>
                <a:cs typeface="Montserrat"/>
                <a:sym typeface="Montserrat"/>
              </a:defRPr>
            </a:lvl9pPr>
          </a:lstStyle>
          <a:p>
            <a:endParaRPr/>
          </a:p>
        </p:txBody>
      </p:sp>
      <p:sp>
        <p:nvSpPr>
          <p:cNvPr id="361" name="Google Shape;361;p26"/>
          <p:cNvSpPr txBox="1">
            <a:spLocks noGrp="1"/>
          </p:cNvSpPr>
          <p:nvPr>
            <p:ph type="subTitle" idx="3"/>
          </p:nvPr>
        </p:nvSpPr>
        <p:spPr>
          <a:xfrm flipH="1">
            <a:off x="825375" y="4035801"/>
            <a:ext cx="17079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62" name="Google Shape;362;p26"/>
          <p:cNvSpPr txBox="1">
            <a:spLocks noGrp="1"/>
          </p:cNvSpPr>
          <p:nvPr>
            <p:ph type="subTitle" idx="4"/>
          </p:nvPr>
        </p:nvSpPr>
        <p:spPr>
          <a:xfrm flipH="1">
            <a:off x="6610725" y="3569301"/>
            <a:ext cx="1707900" cy="466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b="1">
                <a:latin typeface="Montserrat"/>
                <a:ea typeface="Montserrat"/>
                <a:cs typeface="Montserrat"/>
                <a:sym typeface="Montserrat"/>
              </a:defRPr>
            </a:lvl1pPr>
            <a:lvl2pPr lvl="1" algn="ctr" rtl="0">
              <a:lnSpc>
                <a:spcPct val="100000"/>
              </a:lnSpc>
              <a:spcBef>
                <a:spcPts val="0"/>
              </a:spcBef>
              <a:spcAft>
                <a:spcPts val="0"/>
              </a:spcAft>
              <a:buNone/>
              <a:defRPr sz="2000" b="1">
                <a:latin typeface="Montserrat"/>
                <a:ea typeface="Montserrat"/>
                <a:cs typeface="Montserrat"/>
                <a:sym typeface="Montserrat"/>
              </a:defRPr>
            </a:lvl2pPr>
            <a:lvl3pPr lvl="2" algn="ctr" rtl="0">
              <a:lnSpc>
                <a:spcPct val="100000"/>
              </a:lnSpc>
              <a:spcBef>
                <a:spcPts val="0"/>
              </a:spcBef>
              <a:spcAft>
                <a:spcPts val="0"/>
              </a:spcAft>
              <a:buNone/>
              <a:defRPr sz="2000" b="1">
                <a:latin typeface="Montserrat"/>
                <a:ea typeface="Montserrat"/>
                <a:cs typeface="Montserrat"/>
                <a:sym typeface="Montserrat"/>
              </a:defRPr>
            </a:lvl3pPr>
            <a:lvl4pPr lvl="3" algn="ctr" rtl="0">
              <a:lnSpc>
                <a:spcPct val="100000"/>
              </a:lnSpc>
              <a:spcBef>
                <a:spcPts val="0"/>
              </a:spcBef>
              <a:spcAft>
                <a:spcPts val="0"/>
              </a:spcAft>
              <a:buNone/>
              <a:defRPr sz="2000" b="1">
                <a:latin typeface="Montserrat"/>
                <a:ea typeface="Montserrat"/>
                <a:cs typeface="Montserrat"/>
                <a:sym typeface="Montserrat"/>
              </a:defRPr>
            </a:lvl4pPr>
            <a:lvl5pPr lvl="4" algn="ctr" rtl="0">
              <a:lnSpc>
                <a:spcPct val="100000"/>
              </a:lnSpc>
              <a:spcBef>
                <a:spcPts val="0"/>
              </a:spcBef>
              <a:spcAft>
                <a:spcPts val="0"/>
              </a:spcAft>
              <a:buNone/>
              <a:defRPr sz="2000" b="1">
                <a:latin typeface="Montserrat"/>
                <a:ea typeface="Montserrat"/>
                <a:cs typeface="Montserrat"/>
                <a:sym typeface="Montserrat"/>
              </a:defRPr>
            </a:lvl5pPr>
            <a:lvl6pPr lvl="5" algn="ctr" rtl="0">
              <a:lnSpc>
                <a:spcPct val="100000"/>
              </a:lnSpc>
              <a:spcBef>
                <a:spcPts val="0"/>
              </a:spcBef>
              <a:spcAft>
                <a:spcPts val="0"/>
              </a:spcAft>
              <a:buNone/>
              <a:defRPr sz="2000" b="1">
                <a:latin typeface="Montserrat"/>
                <a:ea typeface="Montserrat"/>
                <a:cs typeface="Montserrat"/>
                <a:sym typeface="Montserrat"/>
              </a:defRPr>
            </a:lvl6pPr>
            <a:lvl7pPr lvl="6" algn="ctr" rtl="0">
              <a:lnSpc>
                <a:spcPct val="100000"/>
              </a:lnSpc>
              <a:spcBef>
                <a:spcPts val="0"/>
              </a:spcBef>
              <a:spcAft>
                <a:spcPts val="0"/>
              </a:spcAft>
              <a:buNone/>
              <a:defRPr sz="2000" b="1">
                <a:latin typeface="Montserrat"/>
                <a:ea typeface="Montserrat"/>
                <a:cs typeface="Montserrat"/>
                <a:sym typeface="Montserrat"/>
              </a:defRPr>
            </a:lvl7pPr>
            <a:lvl8pPr lvl="7" algn="ctr" rtl="0">
              <a:lnSpc>
                <a:spcPct val="100000"/>
              </a:lnSpc>
              <a:spcBef>
                <a:spcPts val="0"/>
              </a:spcBef>
              <a:spcAft>
                <a:spcPts val="0"/>
              </a:spcAft>
              <a:buNone/>
              <a:defRPr sz="2000" b="1">
                <a:latin typeface="Montserrat"/>
                <a:ea typeface="Montserrat"/>
                <a:cs typeface="Montserrat"/>
                <a:sym typeface="Montserrat"/>
              </a:defRPr>
            </a:lvl8pPr>
            <a:lvl9pPr lvl="8" algn="ctr" rtl="0">
              <a:lnSpc>
                <a:spcPct val="100000"/>
              </a:lnSpc>
              <a:spcBef>
                <a:spcPts val="0"/>
              </a:spcBef>
              <a:spcAft>
                <a:spcPts val="0"/>
              </a:spcAft>
              <a:buNone/>
              <a:defRPr sz="2000" b="1">
                <a:latin typeface="Montserrat"/>
                <a:ea typeface="Montserrat"/>
                <a:cs typeface="Montserrat"/>
                <a:sym typeface="Montserrat"/>
              </a:defRPr>
            </a:lvl9pPr>
          </a:lstStyle>
          <a:p>
            <a:endParaRPr/>
          </a:p>
        </p:txBody>
      </p:sp>
      <p:sp>
        <p:nvSpPr>
          <p:cNvPr id="363" name="Google Shape;363;p26"/>
          <p:cNvSpPr txBox="1">
            <a:spLocks noGrp="1"/>
          </p:cNvSpPr>
          <p:nvPr>
            <p:ph type="subTitle" idx="5"/>
          </p:nvPr>
        </p:nvSpPr>
        <p:spPr>
          <a:xfrm flipH="1">
            <a:off x="6610725" y="4035801"/>
            <a:ext cx="17079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64" name="Google Shape;364;p26"/>
          <p:cNvSpPr txBox="1">
            <a:spLocks noGrp="1"/>
          </p:cNvSpPr>
          <p:nvPr>
            <p:ph type="title" idx="6" hasCustomPrompt="1"/>
          </p:nvPr>
        </p:nvSpPr>
        <p:spPr>
          <a:xfrm>
            <a:off x="2753825" y="1363550"/>
            <a:ext cx="1707900" cy="527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5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365" name="Google Shape;365;p26"/>
          <p:cNvSpPr txBox="1">
            <a:spLocks noGrp="1"/>
          </p:cNvSpPr>
          <p:nvPr>
            <p:ph type="subTitle" idx="7"/>
          </p:nvPr>
        </p:nvSpPr>
        <p:spPr>
          <a:xfrm flipH="1">
            <a:off x="2753825" y="3569301"/>
            <a:ext cx="1707900" cy="466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b="1">
                <a:latin typeface="Montserrat"/>
                <a:ea typeface="Montserrat"/>
                <a:cs typeface="Montserrat"/>
                <a:sym typeface="Montserrat"/>
              </a:defRPr>
            </a:lvl1pPr>
            <a:lvl2pPr lvl="1" algn="ctr" rtl="0">
              <a:lnSpc>
                <a:spcPct val="100000"/>
              </a:lnSpc>
              <a:spcBef>
                <a:spcPts val="0"/>
              </a:spcBef>
              <a:spcAft>
                <a:spcPts val="0"/>
              </a:spcAft>
              <a:buNone/>
              <a:defRPr sz="2000" b="1">
                <a:latin typeface="Montserrat"/>
                <a:ea typeface="Montserrat"/>
                <a:cs typeface="Montserrat"/>
                <a:sym typeface="Montserrat"/>
              </a:defRPr>
            </a:lvl2pPr>
            <a:lvl3pPr lvl="2" algn="ctr" rtl="0">
              <a:lnSpc>
                <a:spcPct val="100000"/>
              </a:lnSpc>
              <a:spcBef>
                <a:spcPts val="0"/>
              </a:spcBef>
              <a:spcAft>
                <a:spcPts val="0"/>
              </a:spcAft>
              <a:buNone/>
              <a:defRPr sz="2000" b="1">
                <a:latin typeface="Montserrat"/>
                <a:ea typeface="Montserrat"/>
                <a:cs typeface="Montserrat"/>
                <a:sym typeface="Montserrat"/>
              </a:defRPr>
            </a:lvl3pPr>
            <a:lvl4pPr lvl="3" algn="ctr" rtl="0">
              <a:lnSpc>
                <a:spcPct val="100000"/>
              </a:lnSpc>
              <a:spcBef>
                <a:spcPts val="0"/>
              </a:spcBef>
              <a:spcAft>
                <a:spcPts val="0"/>
              </a:spcAft>
              <a:buNone/>
              <a:defRPr sz="2000" b="1">
                <a:latin typeface="Montserrat"/>
                <a:ea typeface="Montserrat"/>
                <a:cs typeface="Montserrat"/>
                <a:sym typeface="Montserrat"/>
              </a:defRPr>
            </a:lvl4pPr>
            <a:lvl5pPr lvl="4" algn="ctr" rtl="0">
              <a:lnSpc>
                <a:spcPct val="100000"/>
              </a:lnSpc>
              <a:spcBef>
                <a:spcPts val="0"/>
              </a:spcBef>
              <a:spcAft>
                <a:spcPts val="0"/>
              </a:spcAft>
              <a:buNone/>
              <a:defRPr sz="2000" b="1">
                <a:latin typeface="Montserrat"/>
                <a:ea typeface="Montserrat"/>
                <a:cs typeface="Montserrat"/>
                <a:sym typeface="Montserrat"/>
              </a:defRPr>
            </a:lvl5pPr>
            <a:lvl6pPr lvl="5" algn="ctr" rtl="0">
              <a:lnSpc>
                <a:spcPct val="100000"/>
              </a:lnSpc>
              <a:spcBef>
                <a:spcPts val="0"/>
              </a:spcBef>
              <a:spcAft>
                <a:spcPts val="0"/>
              </a:spcAft>
              <a:buNone/>
              <a:defRPr sz="2000" b="1">
                <a:latin typeface="Montserrat"/>
                <a:ea typeface="Montserrat"/>
                <a:cs typeface="Montserrat"/>
                <a:sym typeface="Montserrat"/>
              </a:defRPr>
            </a:lvl6pPr>
            <a:lvl7pPr lvl="6" algn="ctr" rtl="0">
              <a:lnSpc>
                <a:spcPct val="100000"/>
              </a:lnSpc>
              <a:spcBef>
                <a:spcPts val="0"/>
              </a:spcBef>
              <a:spcAft>
                <a:spcPts val="0"/>
              </a:spcAft>
              <a:buNone/>
              <a:defRPr sz="2000" b="1">
                <a:latin typeface="Montserrat"/>
                <a:ea typeface="Montserrat"/>
                <a:cs typeface="Montserrat"/>
                <a:sym typeface="Montserrat"/>
              </a:defRPr>
            </a:lvl7pPr>
            <a:lvl8pPr lvl="7" algn="ctr" rtl="0">
              <a:lnSpc>
                <a:spcPct val="100000"/>
              </a:lnSpc>
              <a:spcBef>
                <a:spcPts val="0"/>
              </a:spcBef>
              <a:spcAft>
                <a:spcPts val="0"/>
              </a:spcAft>
              <a:buNone/>
              <a:defRPr sz="2000" b="1">
                <a:latin typeface="Montserrat"/>
                <a:ea typeface="Montserrat"/>
                <a:cs typeface="Montserrat"/>
                <a:sym typeface="Montserrat"/>
              </a:defRPr>
            </a:lvl8pPr>
            <a:lvl9pPr lvl="8" algn="ctr" rtl="0">
              <a:lnSpc>
                <a:spcPct val="100000"/>
              </a:lnSpc>
              <a:spcBef>
                <a:spcPts val="0"/>
              </a:spcBef>
              <a:spcAft>
                <a:spcPts val="0"/>
              </a:spcAft>
              <a:buNone/>
              <a:defRPr sz="2000" b="1">
                <a:latin typeface="Montserrat"/>
                <a:ea typeface="Montserrat"/>
                <a:cs typeface="Montserrat"/>
                <a:sym typeface="Montserrat"/>
              </a:defRPr>
            </a:lvl9pPr>
          </a:lstStyle>
          <a:p>
            <a:endParaRPr/>
          </a:p>
        </p:txBody>
      </p:sp>
      <p:sp>
        <p:nvSpPr>
          <p:cNvPr id="366" name="Google Shape;366;p26"/>
          <p:cNvSpPr txBox="1">
            <a:spLocks noGrp="1"/>
          </p:cNvSpPr>
          <p:nvPr>
            <p:ph type="subTitle" idx="8"/>
          </p:nvPr>
        </p:nvSpPr>
        <p:spPr>
          <a:xfrm flipH="1">
            <a:off x="2753825" y="4035801"/>
            <a:ext cx="17079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67" name="Google Shape;367;p26"/>
          <p:cNvSpPr txBox="1">
            <a:spLocks noGrp="1"/>
          </p:cNvSpPr>
          <p:nvPr>
            <p:ph type="title" idx="9" hasCustomPrompt="1"/>
          </p:nvPr>
        </p:nvSpPr>
        <p:spPr>
          <a:xfrm>
            <a:off x="4682275" y="1363550"/>
            <a:ext cx="1707900" cy="527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5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368" name="Google Shape;368;p26"/>
          <p:cNvSpPr txBox="1">
            <a:spLocks noGrp="1"/>
          </p:cNvSpPr>
          <p:nvPr>
            <p:ph type="subTitle" idx="13"/>
          </p:nvPr>
        </p:nvSpPr>
        <p:spPr>
          <a:xfrm flipH="1">
            <a:off x="4682275" y="3569301"/>
            <a:ext cx="1707900" cy="466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b="1">
                <a:latin typeface="Montserrat"/>
                <a:ea typeface="Montserrat"/>
                <a:cs typeface="Montserrat"/>
                <a:sym typeface="Montserrat"/>
              </a:defRPr>
            </a:lvl1pPr>
            <a:lvl2pPr lvl="1" algn="ctr" rtl="0">
              <a:lnSpc>
                <a:spcPct val="100000"/>
              </a:lnSpc>
              <a:spcBef>
                <a:spcPts val="0"/>
              </a:spcBef>
              <a:spcAft>
                <a:spcPts val="0"/>
              </a:spcAft>
              <a:buNone/>
              <a:defRPr sz="2000" b="1">
                <a:latin typeface="Montserrat"/>
                <a:ea typeface="Montserrat"/>
                <a:cs typeface="Montserrat"/>
                <a:sym typeface="Montserrat"/>
              </a:defRPr>
            </a:lvl2pPr>
            <a:lvl3pPr lvl="2" algn="ctr" rtl="0">
              <a:lnSpc>
                <a:spcPct val="100000"/>
              </a:lnSpc>
              <a:spcBef>
                <a:spcPts val="0"/>
              </a:spcBef>
              <a:spcAft>
                <a:spcPts val="0"/>
              </a:spcAft>
              <a:buNone/>
              <a:defRPr sz="2000" b="1">
                <a:latin typeface="Montserrat"/>
                <a:ea typeface="Montserrat"/>
                <a:cs typeface="Montserrat"/>
                <a:sym typeface="Montserrat"/>
              </a:defRPr>
            </a:lvl3pPr>
            <a:lvl4pPr lvl="3" algn="ctr" rtl="0">
              <a:lnSpc>
                <a:spcPct val="100000"/>
              </a:lnSpc>
              <a:spcBef>
                <a:spcPts val="0"/>
              </a:spcBef>
              <a:spcAft>
                <a:spcPts val="0"/>
              </a:spcAft>
              <a:buNone/>
              <a:defRPr sz="2000" b="1">
                <a:latin typeface="Montserrat"/>
                <a:ea typeface="Montserrat"/>
                <a:cs typeface="Montserrat"/>
                <a:sym typeface="Montserrat"/>
              </a:defRPr>
            </a:lvl4pPr>
            <a:lvl5pPr lvl="4" algn="ctr" rtl="0">
              <a:lnSpc>
                <a:spcPct val="100000"/>
              </a:lnSpc>
              <a:spcBef>
                <a:spcPts val="0"/>
              </a:spcBef>
              <a:spcAft>
                <a:spcPts val="0"/>
              </a:spcAft>
              <a:buNone/>
              <a:defRPr sz="2000" b="1">
                <a:latin typeface="Montserrat"/>
                <a:ea typeface="Montserrat"/>
                <a:cs typeface="Montserrat"/>
                <a:sym typeface="Montserrat"/>
              </a:defRPr>
            </a:lvl5pPr>
            <a:lvl6pPr lvl="5" algn="ctr" rtl="0">
              <a:lnSpc>
                <a:spcPct val="100000"/>
              </a:lnSpc>
              <a:spcBef>
                <a:spcPts val="0"/>
              </a:spcBef>
              <a:spcAft>
                <a:spcPts val="0"/>
              </a:spcAft>
              <a:buNone/>
              <a:defRPr sz="2000" b="1">
                <a:latin typeface="Montserrat"/>
                <a:ea typeface="Montserrat"/>
                <a:cs typeface="Montserrat"/>
                <a:sym typeface="Montserrat"/>
              </a:defRPr>
            </a:lvl6pPr>
            <a:lvl7pPr lvl="6" algn="ctr" rtl="0">
              <a:lnSpc>
                <a:spcPct val="100000"/>
              </a:lnSpc>
              <a:spcBef>
                <a:spcPts val="0"/>
              </a:spcBef>
              <a:spcAft>
                <a:spcPts val="0"/>
              </a:spcAft>
              <a:buNone/>
              <a:defRPr sz="2000" b="1">
                <a:latin typeface="Montserrat"/>
                <a:ea typeface="Montserrat"/>
                <a:cs typeface="Montserrat"/>
                <a:sym typeface="Montserrat"/>
              </a:defRPr>
            </a:lvl7pPr>
            <a:lvl8pPr lvl="7" algn="ctr" rtl="0">
              <a:lnSpc>
                <a:spcPct val="100000"/>
              </a:lnSpc>
              <a:spcBef>
                <a:spcPts val="0"/>
              </a:spcBef>
              <a:spcAft>
                <a:spcPts val="0"/>
              </a:spcAft>
              <a:buNone/>
              <a:defRPr sz="2000" b="1">
                <a:latin typeface="Montserrat"/>
                <a:ea typeface="Montserrat"/>
                <a:cs typeface="Montserrat"/>
                <a:sym typeface="Montserrat"/>
              </a:defRPr>
            </a:lvl8pPr>
            <a:lvl9pPr lvl="8" algn="ctr" rtl="0">
              <a:lnSpc>
                <a:spcPct val="100000"/>
              </a:lnSpc>
              <a:spcBef>
                <a:spcPts val="0"/>
              </a:spcBef>
              <a:spcAft>
                <a:spcPts val="0"/>
              </a:spcAft>
              <a:buNone/>
              <a:defRPr sz="2000" b="1">
                <a:latin typeface="Montserrat"/>
                <a:ea typeface="Montserrat"/>
                <a:cs typeface="Montserrat"/>
                <a:sym typeface="Montserrat"/>
              </a:defRPr>
            </a:lvl9pPr>
          </a:lstStyle>
          <a:p>
            <a:endParaRPr/>
          </a:p>
        </p:txBody>
      </p:sp>
      <p:sp>
        <p:nvSpPr>
          <p:cNvPr id="369" name="Google Shape;369;p26"/>
          <p:cNvSpPr txBox="1">
            <a:spLocks noGrp="1"/>
          </p:cNvSpPr>
          <p:nvPr>
            <p:ph type="subTitle" idx="14"/>
          </p:nvPr>
        </p:nvSpPr>
        <p:spPr>
          <a:xfrm flipH="1">
            <a:off x="4682275" y="4035801"/>
            <a:ext cx="17079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70" name="Google Shape;370;p26"/>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71" name="Google Shape;371;p26"/>
          <p:cNvGrpSpPr/>
          <p:nvPr/>
        </p:nvGrpSpPr>
        <p:grpSpPr>
          <a:xfrm>
            <a:off x="274222" y="4718425"/>
            <a:ext cx="881740" cy="198600"/>
            <a:chOff x="274222" y="4718425"/>
            <a:chExt cx="881740" cy="198600"/>
          </a:xfrm>
        </p:grpSpPr>
        <p:sp>
          <p:nvSpPr>
            <p:cNvPr id="372" name="Google Shape;372;p26"/>
            <p:cNvSpPr/>
            <p:nvPr/>
          </p:nvSpPr>
          <p:spPr>
            <a:xfrm flipH="1">
              <a:off x="95676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flipH="1">
              <a:off x="61549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flipH="1">
              <a:off x="274222"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6"/>
          <p:cNvGrpSpPr/>
          <p:nvPr/>
        </p:nvGrpSpPr>
        <p:grpSpPr>
          <a:xfrm>
            <a:off x="8279431" y="226508"/>
            <a:ext cx="620486" cy="404336"/>
            <a:chOff x="8212756" y="332833"/>
            <a:chExt cx="620486" cy="404336"/>
          </a:xfrm>
        </p:grpSpPr>
        <p:grpSp>
          <p:nvGrpSpPr>
            <p:cNvPr id="376" name="Google Shape;376;p26"/>
            <p:cNvGrpSpPr/>
            <p:nvPr/>
          </p:nvGrpSpPr>
          <p:grpSpPr>
            <a:xfrm rot="2700000">
              <a:off x="8271970" y="392047"/>
              <a:ext cx="285909" cy="285909"/>
              <a:chOff x="6691603" y="665569"/>
              <a:chExt cx="891000" cy="891000"/>
            </a:xfrm>
          </p:grpSpPr>
          <p:sp>
            <p:nvSpPr>
              <p:cNvPr id="377" name="Google Shape;377;p26"/>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6"/>
            <p:cNvGrpSpPr/>
            <p:nvPr/>
          </p:nvGrpSpPr>
          <p:grpSpPr>
            <a:xfrm rot="2700000">
              <a:off x="8488120" y="392047"/>
              <a:ext cx="285909" cy="285909"/>
              <a:chOff x="6691603" y="665569"/>
              <a:chExt cx="891000" cy="891000"/>
            </a:xfrm>
          </p:grpSpPr>
          <p:sp>
            <p:nvSpPr>
              <p:cNvPr id="380" name="Google Shape;380;p26"/>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82"/>
        <p:cNvGrpSpPr/>
        <p:nvPr/>
      </p:nvGrpSpPr>
      <p:grpSpPr>
        <a:xfrm>
          <a:off x="0" y="0"/>
          <a:ext cx="0" cy="0"/>
          <a:chOff x="0" y="0"/>
          <a:chExt cx="0" cy="0"/>
        </a:xfrm>
      </p:grpSpPr>
      <p:sp>
        <p:nvSpPr>
          <p:cNvPr id="383" name="Google Shape;383;p27"/>
          <p:cNvSpPr>
            <a:spLocks noGrp="1"/>
          </p:cNvSpPr>
          <p:nvPr>
            <p:ph type="pic" idx="2"/>
          </p:nvPr>
        </p:nvSpPr>
        <p:spPr>
          <a:xfrm>
            <a:off x="0" y="3259050"/>
            <a:ext cx="9144000" cy="1884000"/>
          </a:xfrm>
          <a:prstGeom prst="rect">
            <a:avLst/>
          </a:prstGeom>
          <a:noFill/>
          <a:ln>
            <a:noFill/>
          </a:ln>
        </p:spPr>
      </p:sp>
      <p:sp>
        <p:nvSpPr>
          <p:cNvPr id="384" name="Google Shape;384;p27"/>
          <p:cNvSpPr txBox="1">
            <a:spLocks noGrp="1"/>
          </p:cNvSpPr>
          <p:nvPr>
            <p:ph type="title"/>
          </p:nvPr>
        </p:nvSpPr>
        <p:spPr>
          <a:xfrm>
            <a:off x="1934850" y="287550"/>
            <a:ext cx="5274300" cy="87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5" name="Google Shape;385;p27"/>
          <p:cNvSpPr txBox="1">
            <a:spLocks noGrp="1"/>
          </p:cNvSpPr>
          <p:nvPr>
            <p:ph type="subTitle" idx="1"/>
          </p:nvPr>
        </p:nvSpPr>
        <p:spPr>
          <a:xfrm>
            <a:off x="1934800" y="1166850"/>
            <a:ext cx="5274300" cy="67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86" name="Google Shape;386;p27"/>
          <p:cNvGrpSpPr/>
          <p:nvPr/>
        </p:nvGrpSpPr>
        <p:grpSpPr>
          <a:xfrm flipH="1">
            <a:off x="274216" y="226491"/>
            <a:ext cx="437659" cy="437659"/>
            <a:chOff x="6691603" y="665569"/>
            <a:chExt cx="891000" cy="891000"/>
          </a:xfrm>
        </p:grpSpPr>
        <p:sp>
          <p:nvSpPr>
            <p:cNvPr id="387" name="Google Shape;387;p27"/>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27"/>
          <p:cNvGrpSpPr/>
          <p:nvPr/>
        </p:nvGrpSpPr>
        <p:grpSpPr>
          <a:xfrm>
            <a:off x="8428891" y="226491"/>
            <a:ext cx="437659" cy="437659"/>
            <a:chOff x="6691603" y="665569"/>
            <a:chExt cx="891000" cy="891000"/>
          </a:xfrm>
        </p:grpSpPr>
        <p:sp>
          <p:nvSpPr>
            <p:cNvPr id="390" name="Google Shape;390;p27"/>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7"/>
          <p:cNvSpPr txBox="1"/>
          <p:nvPr/>
        </p:nvSpPr>
        <p:spPr>
          <a:xfrm>
            <a:off x="1934875" y="2015542"/>
            <a:ext cx="52743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Work Sans"/>
                <a:ea typeface="Work Sans"/>
                <a:cs typeface="Work Sans"/>
                <a:sym typeface="Work Sans"/>
              </a:rPr>
              <a:t>CREDITS:</a:t>
            </a:r>
            <a:r>
              <a:rPr lang="en" sz="1200">
                <a:solidFill>
                  <a:schemeClr val="dk1"/>
                </a:solidFill>
                <a:latin typeface="Work Sans"/>
                <a:ea typeface="Work Sans"/>
                <a:cs typeface="Work Sans"/>
                <a:sym typeface="Work Sans"/>
              </a:rPr>
              <a:t> This presentation template was created by </a:t>
            </a:r>
            <a:r>
              <a:rPr lang="en" sz="1200" b="1" u="sng">
                <a:solidFill>
                  <a:schemeClr val="dk1"/>
                </a:solid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Work Sans"/>
                <a:ea typeface="Work Sans"/>
                <a:cs typeface="Work Sans"/>
                <a:sym typeface="Work Sans"/>
              </a:rPr>
              <a:t>, and includes icons by </a:t>
            </a:r>
            <a:r>
              <a:rPr lang="en" sz="1200" b="1" u="sng">
                <a:solidFill>
                  <a:schemeClr val="dk1"/>
                </a:solid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Work Sans"/>
                <a:ea typeface="Work Sans"/>
                <a:cs typeface="Work Sans"/>
                <a:sym typeface="Work Sans"/>
              </a:rPr>
              <a:t>, and infographics &amp; images by </a:t>
            </a:r>
            <a:r>
              <a:rPr lang="en" sz="1200" b="1" u="sng">
                <a:solidFill>
                  <a:schemeClr val="dk1"/>
                </a:solid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Work Sans"/>
                <a:ea typeface="Work Sans"/>
                <a:cs typeface="Work Sans"/>
                <a:sym typeface="Work Sans"/>
              </a:rPr>
              <a:t> </a:t>
            </a:r>
            <a:endParaRPr sz="1200" b="1" u="sng">
              <a:solidFill>
                <a:schemeClr val="dk1"/>
              </a:solidFill>
              <a:latin typeface="Work Sans"/>
              <a:ea typeface="Work Sans"/>
              <a:cs typeface="Work Sans"/>
              <a:sym typeface="Work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3"/>
        <p:cNvGrpSpPr/>
        <p:nvPr/>
      </p:nvGrpSpPr>
      <p:grpSpPr>
        <a:xfrm>
          <a:off x="0" y="0"/>
          <a:ext cx="0" cy="0"/>
          <a:chOff x="0" y="0"/>
          <a:chExt cx="0" cy="0"/>
        </a:xfrm>
      </p:grpSpPr>
      <p:sp>
        <p:nvSpPr>
          <p:cNvPr id="394" name="Google Shape;394;p28"/>
          <p:cNvSpPr/>
          <p:nvPr/>
        </p:nvSpPr>
        <p:spPr>
          <a:xfrm rot="-5400000" flipH="1">
            <a:off x="6198592" y="2217000"/>
            <a:ext cx="5162400" cy="72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28"/>
          <p:cNvGrpSpPr/>
          <p:nvPr/>
        </p:nvGrpSpPr>
        <p:grpSpPr>
          <a:xfrm flipH="1">
            <a:off x="7988004" y="4718425"/>
            <a:ext cx="881740" cy="198600"/>
            <a:chOff x="274222" y="4718425"/>
            <a:chExt cx="881740" cy="198600"/>
          </a:xfrm>
        </p:grpSpPr>
        <p:sp>
          <p:nvSpPr>
            <p:cNvPr id="396" name="Google Shape;396;p28"/>
            <p:cNvSpPr/>
            <p:nvPr/>
          </p:nvSpPr>
          <p:spPr>
            <a:xfrm flipH="1">
              <a:off x="95676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flipH="1">
              <a:off x="61549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flipH="1">
              <a:off x="274222"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8"/>
          <p:cNvGrpSpPr/>
          <p:nvPr/>
        </p:nvGrpSpPr>
        <p:grpSpPr>
          <a:xfrm flipH="1">
            <a:off x="244050" y="226508"/>
            <a:ext cx="620486" cy="404336"/>
            <a:chOff x="8212756" y="332833"/>
            <a:chExt cx="620486" cy="404336"/>
          </a:xfrm>
        </p:grpSpPr>
        <p:grpSp>
          <p:nvGrpSpPr>
            <p:cNvPr id="400" name="Google Shape;400;p28"/>
            <p:cNvGrpSpPr/>
            <p:nvPr/>
          </p:nvGrpSpPr>
          <p:grpSpPr>
            <a:xfrm rot="2700000">
              <a:off x="8271970" y="392047"/>
              <a:ext cx="285909" cy="285909"/>
              <a:chOff x="6691603" y="665569"/>
              <a:chExt cx="891000" cy="891000"/>
            </a:xfrm>
          </p:grpSpPr>
          <p:sp>
            <p:nvSpPr>
              <p:cNvPr id="401" name="Google Shape;401;p28"/>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28"/>
            <p:cNvGrpSpPr/>
            <p:nvPr/>
          </p:nvGrpSpPr>
          <p:grpSpPr>
            <a:xfrm rot="2700000">
              <a:off x="8488120" y="392047"/>
              <a:ext cx="285909" cy="285909"/>
              <a:chOff x="6691603" y="665569"/>
              <a:chExt cx="891000" cy="891000"/>
            </a:xfrm>
          </p:grpSpPr>
          <p:sp>
            <p:nvSpPr>
              <p:cNvPr id="404" name="Google Shape;404;p28"/>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6"/>
        <p:cNvGrpSpPr/>
        <p:nvPr/>
      </p:nvGrpSpPr>
      <p:grpSpPr>
        <a:xfrm>
          <a:off x="0" y="0"/>
          <a:ext cx="0" cy="0"/>
          <a:chOff x="0" y="0"/>
          <a:chExt cx="0" cy="0"/>
        </a:xfrm>
      </p:grpSpPr>
      <p:grpSp>
        <p:nvGrpSpPr>
          <p:cNvPr id="407" name="Google Shape;407;p29"/>
          <p:cNvGrpSpPr/>
          <p:nvPr/>
        </p:nvGrpSpPr>
        <p:grpSpPr>
          <a:xfrm rot="10800000" flipH="1">
            <a:off x="8456141" y="4479374"/>
            <a:ext cx="437659" cy="437659"/>
            <a:chOff x="6691603" y="665569"/>
            <a:chExt cx="891000" cy="891000"/>
          </a:xfrm>
        </p:grpSpPr>
        <p:sp>
          <p:nvSpPr>
            <p:cNvPr id="408" name="Google Shape;408;p29"/>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9"/>
          <p:cNvGrpSpPr/>
          <p:nvPr/>
        </p:nvGrpSpPr>
        <p:grpSpPr>
          <a:xfrm>
            <a:off x="8456141" y="226491"/>
            <a:ext cx="437659" cy="437659"/>
            <a:chOff x="6691603" y="665569"/>
            <a:chExt cx="891000" cy="891000"/>
          </a:xfrm>
        </p:grpSpPr>
        <p:sp>
          <p:nvSpPr>
            <p:cNvPr id="411" name="Google Shape;411;p29"/>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29"/>
          <p:cNvSpPr/>
          <p:nvPr/>
        </p:nvSpPr>
        <p:spPr>
          <a:xfrm>
            <a:off x="-361125" y="535000"/>
            <a:ext cx="720000" cy="40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414"/>
        <p:cNvGrpSpPr/>
        <p:nvPr/>
      </p:nvGrpSpPr>
      <p:grpSpPr>
        <a:xfrm>
          <a:off x="0" y="0"/>
          <a:ext cx="0" cy="0"/>
          <a:chOff x="0" y="0"/>
          <a:chExt cx="0" cy="0"/>
        </a:xfrm>
      </p:grpSpPr>
      <p:sp>
        <p:nvSpPr>
          <p:cNvPr id="415" name="Google Shape;415;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6" name="Google Shape;41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4"/>
          <p:cNvSpPr txBox="1">
            <a:spLocks noGrp="1"/>
          </p:cNvSpPr>
          <p:nvPr>
            <p:ph type="body" idx="1"/>
          </p:nvPr>
        </p:nvSpPr>
        <p:spPr>
          <a:xfrm>
            <a:off x="720000" y="1017725"/>
            <a:ext cx="7704000" cy="35907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Char char="■"/>
              <a:defRPr sz="1200">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36" name="Google Shape;36;p4"/>
          <p:cNvSpPr/>
          <p:nvPr/>
        </p:nvSpPr>
        <p:spPr>
          <a:xfrm rot="5400000">
            <a:off x="-2217025" y="2217000"/>
            <a:ext cx="5162400" cy="72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4"/>
          <p:cNvGrpSpPr/>
          <p:nvPr/>
        </p:nvGrpSpPr>
        <p:grpSpPr>
          <a:xfrm>
            <a:off x="274222" y="4718425"/>
            <a:ext cx="881740" cy="198600"/>
            <a:chOff x="274222" y="4718425"/>
            <a:chExt cx="881740" cy="198600"/>
          </a:xfrm>
        </p:grpSpPr>
        <p:sp>
          <p:nvSpPr>
            <p:cNvPr id="38" name="Google Shape;38;p4"/>
            <p:cNvSpPr/>
            <p:nvPr/>
          </p:nvSpPr>
          <p:spPr>
            <a:xfrm flipH="1">
              <a:off x="95676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flipH="1">
              <a:off x="61549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flipH="1">
              <a:off x="274222"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4"/>
          <p:cNvGrpSpPr/>
          <p:nvPr/>
        </p:nvGrpSpPr>
        <p:grpSpPr>
          <a:xfrm>
            <a:off x="8279431" y="226508"/>
            <a:ext cx="620486" cy="404336"/>
            <a:chOff x="8212756" y="332833"/>
            <a:chExt cx="620486" cy="404336"/>
          </a:xfrm>
        </p:grpSpPr>
        <p:grpSp>
          <p:nvGrpSpPr>
            <p:cNvPr id="42" name="Google Shape;42;p4"/>
            <p:cNvGrpSpPr/>
            <p:nvPr/>
          </p:nvGrpSpPr>
          <p:grpSpPr>
            <a:xfrm rot="2700000">
              <a:off x="8271970" y="392047"/>
              <a:ext cx="285909" cy="285909"/>
              <a:chOff x="6691603" y="665569"/>
              <a:chExt cx="891000" cy="891000"/>
            </a:xfrm>
          </p:grpSpPr>
          <p:sp>
            <p:nvSpPr>
              <p:cNvPr id="43" name="Google Shape;43;p4"/>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4"/>
            <p:cNvGrpSpPr/>
            <p:nvPr/>
          </p:nvGrpSpPr>
          <p:grpSpPr>
            <a:xfrm rot="2700000">
              <a:off x="8488120" y="392047"/>
              <a:ext cx="285909" cy="285909"/>
              <a:chOff x="6691603" y="665569"/>
              <a:chExt cx="891000" cy="891000"/>
            </a:xfrm>
          </p:grpSpPr>
          <p:sp>
            <p:nvSpPr>
              <p:cNvPr id="46" name="Google Shape;46;p4"/>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1"/>
        <p:cNvGrpSpPr/>
        <p:nvPr/>
      </p:nvGrpSpPr>
      <p:grpSpPr>
        <a:xfrm>
          <a:off x="0" y="0"/>
          <a:ext cx="0" cy="0"/>
          <a:chOff x="0" y="0"/>
          <a:chExt cx="0" cy="0"/>
        </a:xfrm>
      </p:grpSpPr>
      <p:sp>
        <p:nvSpPr>
          <p:cNvPr id="422" name="Google Shape;422;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23" name="Google Shape;423;p3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4" name="Google Shape;4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5"/>
        <p:cNvGrpSpPr/>
        <p:nvPr/>
      </p:nvGrpSpPr>
      <p:grpSpPr>
        <a:xfrm>
          <a:off x="0" y="0"/>
          <a:ext cx="0" cy="0"/>
          <a:chOff x="0" y="0"/>
          <a:chExt cx="0" cy="0"/>
        </a:xfrm>
      </p:grpSpPr>
      <p:sp>
        <p:nvSpPr>
          <p:cNvPr id="426" name="Google Shape;426;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7" name="Google Shape;42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8"/>
        <p:cNvGrpSpPr/>
        <p:nvPr/>
      </p:nvGrpSpPr>
      <p:grpSpPr>
        <a:xfrm>
          <a:off x="0" y="0"/>
          <a:ext cx="0" cy="0"/>
          <a:chOff x="0" y="0"/>
          <a:chExt cx="0" cy="0"/>
        </a:xfrm>
      </p:grpSpPr>
      <p:sp>
        <p:nvSpPr>
          <p:cNvPr id="429" name="Google Shape;42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0" name="Google Shape;43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31" name="Google Shape;43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2"/>
        <p:cNvGrpSpPr/>
        <p:nvPr/>
      </p:nvGrpSpPr>
      <p:grpSpPr>
        <a:xfrm>
          <a:off x="0" y="0"/>
          <a:ext cx="0" cy="0"/>
          <a:chOff x="0" y="0"/>
          <a:chExt cx="0" cy="0"/>
        </a:xfrm>
      </p:grpSpPr>
      <p:sp>
        <p:nvSpPr>
          <p:cNvPr id="433" name="Google Shape;43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4" name="Google Shape;434;p3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35" name="Google Shape;435;p3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36" name="Google Shape;43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7"/>
        <p:cNvGrpSpPr/>
        <p:nvPr/>
      </p:nvGrpSpPr>
      <p:grpSpPr>
        <a:xfrm>
          <a:off x="0" y="0"/>
          <a:ext cx="0" cy="0"/>
          <a:chOff x="0" y="0"/>
          <a:chExt cx="0" cy="0"/>
        </a:xfrm>
      </p:grpSpPr>
      <p:sp>
        <p:nvSpPr>
          <p:cNvPr id="438" name="Google Shape;43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9" name="Google Shape;43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0"/>
        <p:cNvGrpSpPr/>
        <p:nvPr/>
      </p:nvGrpSpPr>
      <p:grpSpPr>
        <a:xfrm>
          <a:off x="0" y="0"/>
          <a:ext cx="0" cy="0"/>
          <a:chOff x="0" y="0"/>
          <a:chExt cx="0" cy="0"/>
        </a:xfrm>
      </p:grpSpPr>
      <p:sp>
        <p:nvSpPr>
          <p:cNvPr id="441" name="Google Shape;441;p3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2" name="Google Shape;442;p3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43" name="Google Shape;44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4"/>
        <p:cNvGrpSpPr/>
        <p:nvPr/>
      </p:nvGrpSpPr>
      <p:grpSpPr>
        <a:xfrm>
          <a:off x="0" y="0"/>
          <a:ext cx="0" cy="0"/>
          <a:chOff x="0" y="0"/>
          <a:chExt cx="0" cy="0"/>
        </a:xfrm>
      </p:grpSpPr>
      <p:sp>
        <p:nvSpPr>
          <p:cNvPr id="445" name="Google Shape;445;p3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46" name="Google Shape;446;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7"/>
        <p:cNvGrpSpPr/>
        <p:nvPr/>
      </p:nvGrpSpPr>
      <p:grpSpPr>
        <a:xfrm>
          <a:off x="0" y="0"/>
          <a:ext cx="0" cy="0"/>
          <a:chOff x="0" y="0"/>
          <a:chExt cx="0" cy="0"/>
        </a:xfrm>
      </p:grpSpPr>
      <p:sp>
        <p:nvSpPr>
          <p:cNvPr id="448" name="Google Shape;448;p3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50" name="Google Shape;450;p3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1" name="Google Shape;451;p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52" name="Google Shape;45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3"/>
        <p:cNvGrpSpPr/>
        <p:nvPr/>
      </p:nvGrpSpPr>
      <p:grpSpPr>
        <a:xfrm>
          <a:off x="0" y="0"/>
          <a:ext cx="0" cy="0"/>
          <a:chOff x="0" y="0"/>
          <a:chExt cx="0" cy="0"/>
        </a:xfrm>
      </p:grpSpPr>
      <p:sp>
        <p:nvSpPr>
          <p:cNvPr id="454" name="Google Shape;454;p4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55" name="Google Shape;45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6"/>
        <p:cNvGrpSpPr/>
        <p:nvPr/>
      </p:nvGrpSpPr>
      <p:grpSpPr>
        <a:xfrm>
          <a:off x="0" y="0"/>
          <a:ext cx="0" cy="0"/>
          <a:chOff x="0" y="0"/>
          <a:chExt cx="0" cy="0"/>
        </a:xfrm>
      </p:grpSpPr>
      <p:sp>
        <p:nvSpPr>
          <p:cNvPr id="457" name="Google Shape;457;p4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58" name="Google Shape;458;p4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59" name="Google Shape;45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txBox="1">
            <a:spLocks noGrp="1"/>
          </p:cNvSpPr>
          <p:nvPr>
            <p:ph type="subTitle" idx="1"/>
          </p:nvPr>
        </p:nvSpPr>
        <p:spPr>
          <a:xfrm>
            <a:off x="720075" y="1219325"/>
            <a:ext cx="3756600" cy="572700"/>
          </a:xfrm>
          <a:prstGeom prst="rect">
            <a:avLst/>
          </a:prstGeom>
          <a:solidFill>
            <a:schemeClr val="dk2"/>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0" name="Google Shape;50;p5"/>
          <p:cNvSpPr txBox="1">
            <a:spLocks noGrp="1"/>
          </p:cNvSpPr>
          <p:nvPr>
            <p:ph type="subTitle" idx="2"/>
          </p:nvPr>
        </p:nvSpPr>
        <p:spPr>
          <a:xfrm>
            <a:off x="4667325" y="2787425"/>
            <a:ext cx="3756600" cy="572700"/>
          </a:xfrm>
          <a:prstGeom prst="rect">
            <a:avLst/>
          </a:prstGeom>
          <a:solidFill>
            <a:schemeClr val="dk2"/>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1" name="Google Shape;5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2" name="Google Shape;52;p5"/>
          <p:cNvGrpSpPr/>
          <p:nvPr/>
        </p:nvGrpSpPr>
        <p:grpSpPr>
          <a:xfrm>
            <a:off x="8279431" y="225233"/>
            <a:ext cx="620486" cy="404336"/>
            <a:chOff x="8212756" y="332833"/>
            <a:chExt cx="620486" cy="404336"/>
          </a:xfrm>
        </p:grpSpPr>
        <p:grpSp>
          <p:nvGrpSpPr>
            <p:cNvPr id="53" name="Google Shape;53;p5"/>
            <p:cNvGrpSpPr/>
            <p:nvPr/>
          </p:nvGrpSpPr>
          <p:grpSpPr>
            <a:xfrm rot="2700000">
              <a:off x="8271970" y="392047"/>
              <a:ext cx="285909" cy="285909"/>
              <a:chOff x="6691603" y="665569"/>
              <a:chExt cx="891000" cy="891000"/>
            </a:xfrm>
          </p:grpSpPr>
          <p:sp>
            <p:nvSpPr>
              <p:cNvPr id="54" name="Google Shape;54;p5"/>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5"/>
            <p:cNvGrpSpPr/>
            <p:nvPr/>
          </p:nvGrpSpPr>
          <p:grpSpPr>
            <a:xfrm rot="2700000">
              <a:off x="8488120" y="392047"/>
              <a:ext cx="285909" cy="285909"/>
              <a:chOff x="6691603" y="665569"/>
              <a:chExt cx="891000" cy="891000"/>
            </a:xfrm>
          </p:grpSpPr>
          <p:sp>
            <p:nvSpPr>
              <p:cNvPr id="57" name="Google Shape;57;p5"/>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5"/>
          <p:cNvGrpSpPr/>
          <p:nvPr/>
        </p:nvGrpSpPr>
        <p:grpSpPr>
          <a:xfrm flipH="1">
            <a:off x="242381" y="225233"/>
            <a:ext cx="620486" cy="404336"/>
            <a:chOff x="8212756" y="332833"/>
            <a:chExt cx="620486" cy="404336"/>
          </a:xfrm>
        </p:grpSpPr>
        <p:grpSp>
          <p:nvGrpSpPr>
            <p:cNvPr id="60" name="Google Shape;60;p5"/>
            <p:cNvGrpSpPr/>
            <p:nvPr/>
          </p:nvGrpSpPr>
          <p:grpSpPr>
            <a:xfrm rot="2700000">
              <a:off x="8271970" y="392047"/>
              <a:ext cx="285909" cy="285909"/>
              <a:chOff x="6691603" y="665569"/>
              <a:chExt cx="891000" cy="891000"/>
            </a:xfrm>
          </p:grpSpPr>
          <p:sp>
            <p:nvSpPr>
              <p:cNvPr id="61" name="Google Shape;61;p5"/>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5"/>
            <p:cNvGrpSpPr/>
            <p:nvPr/>
          </p:nvGrpSpPr>
          <p:grpSpPr>
            <a:xfrm rot="2700000">
              <a:off x="8488120" y="392047"/>
              <a:ext cx="285909" cy="285909"/>
              <a:chOff x="6691603" y="665569"/>
              <a:chExt cx="891000" cy="891000"/>
            </a:xfrm>
          </p:grpSpPr>
          <p:sp>
            <p:nvSpPr>
              <p:cNvPr id="64" name="Google Shape;64;p5"/>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 name="Google Shape;66;p5"/>
          <p:cNvSpPr/>
          <p:nvPr/>
        </p:nvSpPr>
        <p:spPr>
          <a:xfrm>
            <a:off x="8785125" y="3152950"/>
            <a:ext cx="720000" cy="19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61125" y="1248550"/>
            <a:ext cx="720000" cy="190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a:spLocks noGrp="1"/>
          </p:cNvSpPr>
          <p:nvPr>
            <p:ph type="pic" idx="3"/>
          </p:nvPr>
        </p:nvSpPr>
        <p:spPr>
          <a:xfrm>
            <a:off x="4672200" y="1219325"/>
            <a:ext cx="3756600" cy="1568400"/>
          </a:xfrm>
          <a:prstGeom prst="rect">
            <a:avLst/>
          </a:prstGeom>
          <a:noFill/>
          <a:ln>
            <a:noFill/>
          </a:ln>
        </p:spPr>
      </p:sp>
      <p:sp>
        <p:nvSpPr>
          <p:cNvPr id="69" name="Google Shape;69;p5"/>
          <p:cNvSpPr>
            <a:spLocks noGrp="1"/>
          </p:cNvSpPr>
          <p:nvPr>
            <p:ph type="pic" idx="4"/>
          </p:nvPr>
        </p:nvSpPr>
        <p:spPr>
          <a:xfrm>
            <a:off x="720075" y="3028325"/>
            <a:ext cx="3756600" cy="1568700"/>
          </a:xfrm>
          <a:prstGeom prst="rect">
            <a:avLst/>
          </a:prstGeom>
          <a:noFill/>
          <a:ln>
            <a:noFill/>
          </a:ln>
        </p:spPr>
      </p:sp>
      <p:sp>
        <p:nvSpPr>
          <p:cNvPr id="70" name="Google Shape;70;p5"/>
          <p:cNvSpPr txBox="1">
            <a:spLocks noGrp="1"/>
          </p:cNvSpPr>
          <p:nvPr>
            <p:ph type="body" idx="5"/>
          </p:nvPr>
        </p:nvSpPr>
        <p:spPr>
          <a:xfrm>
            <a:off x="720075" y="1792013"/>
            <a:ext cx="3756600" cy="1238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71" name="Google Shape;71;p5"/>
          <p:cNvSpPr txBox="1">
            <a:spLocks noGrp="1"/>
          </p:cNvSpPr>
          <p:nvPr>
            <p:ph type="body" idx="6"/>
          </p:nvPr>
        </p:nvSpPr>
        <p:spPr>
          <a:xfrm>
            <a:off x="4672200" y="3360113"/>
            <a:ext cx="3756600" cy="1238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0"/>
        <p:cNvGrpSpPr/>
        <p:nvPr/>
      </p:nvGrpSpPr>
      <p:grpSpPr>
        <a:xfrm>
          <a:off x="0" y="0"/>
          <a:ext cx="0" cy="0"/>
          <a:chOff x="0" y="0"/>
          <a:chExt cx="0" cy="0"/>
        </a:xfrm>
      </p:grpSpPr>
      <p:sp>
        <p:nvSpPr>
          <p:cNvPr id="461" name="Google Shape;461;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6"/>
        <p:cNvGrpSpPr/>
        <p:nvPr/>
      </p:nvGrpSpPr>
      <p:grpSpPr>
        <a:xfrm>
          <a:off x="0" y="0"/>
          <a:ext cx="0" cy="0"/>
          <a:chOff x="0" y="0"/>
          <a:chExt cx="0" cy="0"/>
        </a:xfrm>
      </p:grpSpPr>
      <p:sp>
        <p:nvSpPr>
          <p:cNvPr id="467" name="Google Shape;467;p44"/>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70" name="Google Shape;470;p44"/>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471" name="Google Shape;471;p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2"/>
        <p:cNvGrpSpPr/>
        <p:nvPr/>
      </p:nvGrpSpPr>
      <p:grpSpPr>
        <a:xfrm>
          <a:off x="0" y="0"/>
          <a:ext cx="0" cy="0"/>
          <a:chOff x="0" y="0"/>
          <a:chExt cx="0" cy="0"/>
        </a:xfrm>
      </p:grpSpPr>
      <p:sp>
        <p:nvSpPr>
          <p:cNvPr id="473" name="Google Shape;473;p4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474" name="Google Shape;474;p4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5"/>
        <p:cNvGrpSpPr/>
        <p:nvPr/>
      </p:nvGrpSpPr>
      <p:grpSpPr>
        <a:xfrm>
          <a:off x="0" y="0"/>
          <a:ext cx="0" cy="0"/>
          <a:chOff x="0" y="0"/>
          <a:chExt cx="0" cy="0"/>
        </a:xfrm>
      </p:grpSpPr>
      <p:sp>
        <p:nvSpPr>
          <p:cNvPr id="476" name="Google Shape;476;p46"/>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79" name="Google Shape;479;p4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80" name="Google Shape;480;p4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1"/>
        <p:cNvGrpSpPr/>
        <p:nvPr/>
      </p:nvGrpSpPr>
      <p:grpSpPr>
        <a:xfrm>
          <a:off x="0" y="0"/>
          <a:ext cx="0" cy="0"/>
          <a:chOff x="0" y="0"/>
          <a:chExt cx="0" cy="0"/>
        </a:xfrm>
      </p:grpSpPr>
      <p:sp>
        <p:nvSpPr>
          <p:cNvPr id="482" name="Google Shape;482;p47"/>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85" name="Google Shape;485;p47"/>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86" name="Google Shape;486;p47"/>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87" name="Google Shape;487;p4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8"/>
        <p:cNvGrpSpPr/>
        <p:nvPr/>
      </p:nvGrpSpPr>
      <p:grpSpPr>
        <a:xfrm>
          <a:off x="0" y="0"/>
          <a:ext cx="0" cy="0"/>
          <a:chOff x="0" y="0"/>
          <a:chExt cx="0" cy="0"/>
        </a:xfrm>
      </p:grpSpPr>
      <p:sp>
        <p:nvSpPr>
          <p:cNvPr id="489" name="Google Shape;489;p48"/>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92" name="Google Shape;492;p4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3"/>
        <p:cNvGrpSpPr/>
        <p:nvPr/>
      </p:nvGrpSpPr>
      <p:grpSpPr>
        <a:xfrm>
          <a:off x="0" y="0"/>
          <a:ext cx="0" cy="0"/>
          <a:chOff x="0" y="0"/>
          <a:chExt cx="0" cy="0"/>
        </a:xfrm>
      </p:grpSpPr>
      <p:sp>
        <p:nvSpPr>
          <p:cNvPr id="494" name="Google Shape;494;p49"/>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7" name="Google Shape;497;p49"/>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98" name="Google Shape;498;p4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9"/>
        <p:cNvGrpSpPr/>
        <p:nvPr/>
      </p:nvGrpSpPr>
      <p:grpSpPr>
        <a:xfrm>
          <a:off x="0" y="0"/>
          <a:ext cx="0" cy="0"/>
          <a:chOff x="0" y="0"/>
          <a:chExt cx="0" cy="0"/>
        </a:xfrm>
      </p:grpSpPr>
      <p:sp>
        <p:nvSpPr>
          <p:cNvPr id="500" name="Google Shape;500;p50"/>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501" name="Google Shape;501;p5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2"/>
        <p:cNvGrpSpPr/>
        <p:nvPr/>
      </p:nvGrpSpPr>
      <p:grpSpPr>
        <a:xfrm>
          <a:off x="0" y="0"/>
          <a:ext cx="0" cy="0"/>
          <a:chOff x="0" y="0"/>
          <a:chExt cx="0" cy="0"/>
        </a:xfrm>
      </p:grpSpPr>
      <p:sp>
        <p:nvSpPr>
          <p:cNvPr id="503" name="Google Shape;503;p51"/>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506" name="Google Shape;506;p51"/>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7" name="Google Shape;507;p5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08" name="Google Shape;508;p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9"/>
        <p:cNvGrpSpPr/>
        <p:nvPr/>
      </p:nvGrpSpPr>
      <p:grpSpPr>
        <a:xfrm>
          <a:off x="0" y="0"/>
          <a:ext cx="0" cy="0"/>
          <a:chOff x="0" y="0"/>
          <a:chExt cx="0" cy="0"/>
        </a:xfrm>
      </p:grpSpPr>
      <p:sp>
        <p:nvSpPr>
          <p:cNvPr id="510" name="Google Shape;510;p52"/>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2"/>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13" name="Google Shape;513;p5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4" name="Google Shape;74;p6"/>
          <p:cNvGrpSpPr/>
          <p:nvPr/>
        </p:nvGrpSpPr>
        <p:grpSpPr>
          <a:xfrm flipH="1">
            <a:off x="274216" y="226491"/>
            <a:ext cx="437659" cy="437659"/>
            <a:chOff x="6691603" y="665569"/>
            <a:chExt cx="891000" cy="891000"/>
          </a:xfrm>
        </p:grpSpPr>
        <p:sp>
          <p:nvSpPr>
            <p:cNvPr id="75" name="Google Shape;75;p6"/>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6"/>
          <p:cNvGrpSpPr/>
          <p:nvPr/>
        </p:nvGrpSpPr>
        <p:grpSpPr>
          <a:xfrm>
            <a:off x="8428891" y="226491"/>
            <a:ext cx="437659" cy="437659"/>
            <a:chOff x="6691603" y="665569"/>
            <a:chExt cx="891000" cy="891000"/>
          </a:xfrm>
        </p:grpSpPr>
        <p:sp>
          <p:nvSpPr>
            <p:cNvPr id="78" name="Google Shape;78;p6"/>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6"/>
          <p:cNvSpPr/>
          <p:nvPr/>
        </p:nvSpPr>
        <p:spPr>
          <a:xfrm rot="5400000">
            <a:off x="195300" y="4614900"/>
            <a:ext cx="333300" cy="72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5400000">
            <a:off x="8619300" y="4614900"/>
            <a:ext cx="333300" cy="72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14"/>
        <p:cNvGrpSpPr/>
        <p:nvPr/>
      </p:nvGrpSpPr>
      <p:grpSpPr>
        <a:xfrm>
          <a:off x="0" y="0"/>
          <a:ext cx="0" cy="0"/>
          <a:chOff x="0" y="0"/>
          <a:chExt cx="0" cy="0"/>
        </a:xfrm>
      </p:grpSpPr>
      <p:sp>
        <p:nvSpPr>
          <p:cNvPr id="515" name="Google Shape;515;p53"/>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16" name="Google Shape;516;p53"/>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17" name="Google Shape;517;p5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18"/>
        <p:cNvGrpSpPr/>
        <p:nvPr/>
      </p:nvGrpSpPr>
      <p:grpSpPr>
        <a:xfrm>
          <a:off x="0" y="0"/>
          <a:ext cx="0" cy="0"/>
          <a:chOff x="0" y="0"/>
          <a:chExt cx="0" cy="0"/>
        </a:xfrm>
      </p:grpSpPr>
      <p:sp>
        <p:nvSpPr>
          <p:cNvPr id="519" name="Google Shape;519;p5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4"/>
        <p:cNvGrpSpPr/>
        <p:nvPr/>
      </p:nvGrpSpPr>
      <p:grpSpPr>
        <a:xfrm>
          <a:off x="0" y="0"/>
          <a:ext cx="0" cy="0"/>
          <a:chOff x="0" y="0"/>
          <a:chExt cx="0" cy="0"/>
        </a:xfrm>
      </p:grpSpPr>
      <p:sp>
        <p:nvSpPr>
          <p:cNvPr id="525" name="Google Shape;525;p5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26" name="Google Shape;526;p5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7" name="Google Shape;527;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8"/>
        <p:cNvGrpSpPr/>
        <p:nvPr/>
      </p:nvGrpSpPr>
      <p:grpSpPr>
        <a:xfrm>
          <a:off x="0" y="0"/>
          <a:ext cx="0" cy="0"/>
          <a:chOff x="0" y="0"/>
          <a:chExt cx="0" cy="0"/>
        </a:xfrm>
      </p:grpSpPr>
      <p:sp>
        <p:nvSpPr>
          <p:cNvPr id="529" name="Google Shape;529;p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0" name="Google Shape;53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1"/>
        <p:cNvGrpSpPr/>
        <p:nvPr/>
      </p:nvGrpSpPr>
      <p:grpSpPr>
        <a:xfrm>
          <a:off x="0" y="0"/>
          <a:ext cx="0" cy="0"/>
          <a:chOff x="0" y="0"/>
          <a:chExt cx="0" cy="0"/>
        </a:xfrm>
      </p:grpSpPr>
      <p:sp>
        <p:nvSpPr>
          <p:cNvPr id="532" name="Google Shape;532;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3" name="Google Shape;533;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34" name="Google Shape;534;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5"/>
        <p:cNvGrpSpPr/>
        <p:nvPr/>
      </p:nvGrpSpPr>
      <p:grpSpPr>
        <a:xfrm>
          <a:off x="0" y="0"/>
          <a:ext cx="0" cy="0"/>
          <a:chOff x="0" y="0"/>
          <a:chExt cx="0" cy="0"/>
        </a:xfrm>
      </p:grpSpPr>
      <p:sp>
        <p:nvSpPr>
          <p:cNvPr id="536" name="Google Shape;53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7" name="Google Shape;537;p5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38" name="Google Shape;538;p5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39" name="Google Shape;539;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0"/>
        <p:cNvGrpSpPr/>
        <p:nvPr/>
      </p:nvGrpSpPr>
      <p:grpSpPr>
        <a:xfrm>
          <a:off x="0" y="0"/>
          <a:ext cx="0" cy="0"/>
          <a:chOff x="0" y="0"/>
          <a:chExt cx="0" cy="0"/>
        </a:xfrm>
      </p:grpSpPr>
      <p:sp>
        <p:nvSpPr>
          <p:cNvPr id="541" name="Google Shape;54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2" name="Google Shape;542;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3"/>
        <p:cNvGrpSpPr/>
        <p:nvPr/>
      </p:nvGrpSpPr>
      <p:grpSpPr>
        <a:xfrm>
          <a:off x="0" y="0"/>
          <a:ext cx="0" cy="0"/>
          <a:chOff x="0" y="0"/>
          <a:chExt cx="0" cy="0"/>
        </a:xfrm>
      </p:grpSpPr>
      <p:sp>
        <p:nvSpPr>
          <p:cNvPr id="544" name="Google Shape;544;p6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5" name="Google Shape;545;p6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46" name="Google Shape;54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7"/>
        <p:cNvGrpSpPr/>
        <p:nvPr/>
      </p:nvGrpSpPr>
      <p:grpSpPr>
        <a:xfrm>
          <a:off x="0" y="0"/>
          <a:ext cx="0" cy="0"/>
          <a:chOff x="0" y="0"/>
          <a:chExt cx="0" cy="0"/>
        </a:xfrm>
      </p:grpSpPr>
      <p:sp>
        <p:nvSpPr>
          <p:cNvPr id="548" name="Google Shape;548;p6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49" name="Google Shape;549;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0"/>
        <p:cNvGrpSpPr/>
        <p:nvPr/>
      </p:nvGrpSpPr>
      <p:grpSpPr>
        <a:xfrm>
          <a:off x="0" y="0"/>
          <a:ext cx="0" cy="0"/>
          <a:chOff x="0" y="0"/>
          <a:chExt cx="0" cy="0"/>
        </a:xfrm>
      </p:grpSpPr>
      <p:sp>
        <p:nvSpPr>
          <p:cNvPr id="551" name="Google Shape;551;p6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3" name="Google Shape;553;p6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4" name="Google Shape;554;p6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55" name="Google Shape;555;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7"/>
          <p:cNvSpPr/>
          <p:nvPr/>
        </p:nvSpPr>
        <p:spPr>
          <a:xfrm rot="5400000">
            <a:off x="5253475" y="1238400"/>
            <a:ext cx="5162400" cy="266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txBox="1">
            <a:spLocks noGrp="1"/>
          </p:cNvSpPr>
          <p:nvPr>
            <p:ph type="title"/>
          </p:nvPr>
        </p:nvSpPr>
        <p:spPr>
          <a:xfrm>
            <a:off x="720000" y="445025"/>
            <a:ext cx="4191600" cy="1275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7"/>
          <p:cNvSpPr txBox="1">
            <a:spLocks noGrp="1"/>
          </p:cNvSpPr>
          <p:nvPr>
            <p:ph type="body" idx="1"/>
          </p:nvPr>
        </p:nvSpPr>
        <p:spPr>
          <a:xfrm>
            <a:off x="720000" y="1925625"/>
            <a:ext cx="4191600" cy="228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86" name="Google Shape;86;p7"/>
          <p:cNvSpPr>
            <a:spLocks noGrp="1"/>
          </p:cNvSpPr>
          <p:nvPr>
            <p:ph type="pic" idx="2"/>
          </p:nvPr>
        </p:nvSpPr>
        <p:spPr>
          <a:xfrm>
            <a:off x="5162200" y="843150"/>
            <a:ext cx="3266700" cy="3457200"/>
          </a:xfrm>
          <a:prstGeom prst="rect">
            <a:avLst/>
          </a:prstGeom>
          <a:noFill/>
          <a:ln>
            <a:noFill/>
          </a:ln>
        </p:spPr>
      </p:sp>
      <p:grpSp>
        <p:nvGrpSpPr>
          <p:cNvPr id="87" name="Google Shape;87;p7"/>
          <p:cNvGrpSpPr/>
          <p:nvPr/>
        </p:nvGrpSpPr>
        <p:grpSpPr>
          <a:xfrm rot="10800000">
            <a:off x="274216" y="4479374"/>
            <a:ext cx="437659" cy="437659"/>
            <a:chOff x="6691603" y="665569"/>
            <a:chExt cx="891000" cy="891000"/>
          </a:xfrm>
        </p:grpSpPr>
        <p:sp>
          <p:nvSpPr>
            <p:cNvPr id="88" name="Google Shape;88;p7"/>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7"/>
          <p:cNvGrpSpPr/>
          <p:nvPr/>
        </p:nvGrpSpPr>
        <p:grpSpPr>
          <a:xfrm flipH="1">
            <a:off x="274216" y="226491"/>
            <a:ext cx="437659" cy="437659"/>
            <a:chOff x="6691603" y="665569"/>
            <a:chExt cx="891000" cy="891000"/>
          </a:xfrm>
        </p:grpSpPr>
        <p:sp>
          <p:nvSpPr>
            <p:cNvPr id="91" name="Google Shape;91;p7"/>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6"/>
        <p:cNvGrpSpPr/>
        <p:nvPr/>
      </p:nvGrpSpPr>
      <p:grpSpPr>
        <a:xfrm>
          <a:off x="0" y="0"/>
          <a:ext cx="0" cy="0"/>
          <a:chOff x="0" y="0"/>
          <a:chExt cx="0" cy="0"/>
        </a:xfrm>
      </p:grpSpPr>
      <p:sp>
        <p:nvSpPr>
          <p:cNvPr id="557" name="Google Shape;557;p6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558" name="Google Shape;558;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9"/>
        <p:cNvGrpSpPr/>
        <p:nvPr/>
      </p:nvGrpSpPr>
      <p:grpSpPr>
        <a:xfrm>
          <a:off x="0" y="0"/>
          <a:ext cx="0" cy="0"/>
          <a:chOff x="0" y="0"/>
          <a:chExt cx="0" cy="0"/>
        </a:xfrm>
      </p:grpSpPr>
      <p:sp>
        <p:nvSpPr>
          <p:cNvPr id="560" name="Google Shape;560;p6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1" name="Google Shape;561;p6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62" name="Google Shape;562;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3"/>
        <p:cNvGrpSpPr/>
        <p:nvPr/>
      </p:nvGrpSpPr>
      <p:grpSpPr>
        <a:xfrm>
          <a:off x="0" y="0"/>
          <a:ext cx="0" cy="0"/>
          <a:chOff x="0" y="0"/>
          <a:chExt cx="0" cy="0"/>
        </a:xfrm>
      </p:grpSpPr>
      <p:sp>
        <p:nvSpPr>
          <p:cNvPr id="564" name="Google Shape;564;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93"/>
        <p:cNvGrpSpPr/>
        <p:nvPr/>
      </p:nvGrpSpPr>
      <p:grpSpPr>
        <a:xfrm>
          <a:off x="0" y="0"/>
          <a:ext cx="0" cy="0"/>
          <a:chOff x="0" y="0"/>
          <a:chExt cx="0" cy="0"/>
        </a:xfrm>
      </p:grpSpPr>
      <p:sp>
        <p:nvSpPr>
          <p:cNvPr id="94" name="Google Shape;94;p8"/>
          <p:cNvSpPr txBox="1">
            <a:spLocks noGrp="1"/>
          </p:cNvSpPr>
          <p:nvPr>
            <p:ph type="title"/>
          </p:nvPr>
        </p:nvSpPr>
        <p:spPr>
          <a:xfrm>
            <a:off x="715100" y="535000"/>
            <a:ext cx="7713900" cy="129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95" name="Google Shape;95;p8"/>
          <p:cNvSpPr>
            <a:spLocks noGrp="1"/>
          </p:cNvSpPr>
          <p:nvPr>
            <p:ph type="pic" idx="2"/>
          </p:nvPr>
        </p:nvSpPr>
        <p:spPr>
          <a:xfrm>
            <a:off x="0" y="2082399"/>
            <a:ext cx="9144000" cy="3061200"/>
          </a:xfrm>
          <a:prstGeom prst="rect">
            <a:avLst/>
          </a:prstGeom>
          <a:noFill/>
          <a:ln>
            <a:noFill/>
          </a:ln>
        </p:spPr>
      </p:sp>
      <p:grpSp>
        <p:nvGrpSpPr>
          <p:cNvPr id="96" name="Google Shape;96;p8"/>
          <p:cNvGrpSpPr/>
          <p:nvPr/>
        </p:nvGrpSpPr>
        <p:grpSpPr>
          <a:xfrm>
            <a:off x="8279431" y="225233"/>
            <a:ext cx="620486" cy="404336"/>
            <a:chOff x="8212756" y="332833"/>
            <a:chExt cx="620486" cy="404336"/>
          </a:xfrm>
        </p:grpSpPr>
        <p:grpSp>
          <p:nvGrpSpPr>
            <p:cNvPr id="97" name="Google Shape;97;p8"/>
            <p:cNvGrpSpPr/>
            <p:nvPr/>
          </p:nvGrpSpPr>
          <p:grpSpPr>
            <a:xfrm rot="2700000">
              <a:off x="8271970" y="392047"/>
              <a:ext cx="285909" cy="285909"/>
              <a:chOff x="6691603" y="665569"/>
              <a:chExt cx="891000" cy="891000"/>
            </a:xfrm>
          </p:grpSpPr>
          <p:sp>
            <p:nvSpPr>
              <p:cNvPr id="98" name="Google Shape;98;p8"/>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8"/>
            <p:cNvGrpSpPr/>
            <p:nvPr/>
          </p:nvGrpSpPr>
          <p:grpSpPr>
            <a:xfrm rot="2700000">
              <a:off x="8488120" y="392047"/>
              <a:ext cx="285909" cy="285909"/>
              <a:chOff x="6691603" y="665569"/>
              <a:chExt cx="891000" cy="891000"/>
            </a:xfrm>
          </p:grpSpPr>
          <p:sp>
            <p:nvSpPr>
              <p:cNvPr id="101" name="Google Shape;101;p8"/>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 name="Google Shape;103;p8"/>
          <p:cNvGrpSpPr/>
          <p:nvPr/>
        </p:nvGrpSpPr>
        <p:grpSpPr>
          <a:xfrm flipH="1">
            <a:off x="242381" y="225233"/>
            <a:ext cx="620486" cy="404336"/>
            <a:chOff x="8212756" y="332833"/>
            <a:chExt cx="620486" cy="404336"/>
          </a:xfrm>
        </p:grpSpPr>
        <p:grpSp>
          <p:nvGrpSpPr>
            <p:cNvPr id="104" name="Google Shape;104;p8"/>
            <p:cNvGrpSpPr/>
            <p:nvPr/>
          </p:nvGrpSpPr>
          <p:grpSpPr>
            <a:xfrm rot="2700000">
              <a:off x="8271970" y="392047"/>
              <a:ext cx="285909" cy="285909"/>
              <a:chOff x="6691603" y="665569"/>
              <a:chExt cx="891000" cy="891000"/>
            </a:xfrm>
          </p:grpSpPr>
          <p:sp>
            <p:nvSpPr>
              <p:cNvPr id="105" name="Google Shape;105;p8"/>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8"/>
            <p:cNvGrpSpPr/>
            <p:nvPr/>
          </p:nvGrpSpPr>
          <p:grpSpPr>
            <a:xfrm rot="2700000">
              <a:off x="8488120" y="392047"/>
              <a:ext cx="285909" cy="285909"/>
              <a:chOff x="6691603" y="665569"/>
              <a:chExt cx="891000" cy="891000"/>
            </a:xfrm>
          </p:grpSpPr>
          <p:sp>
            <p:nvSpPr>
              <p:cNvPr id="108" name="Google Shape;108;p8"/>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rot="5400000">
            <a:off x="-285600" y="285600"/>
            <a:ext cx="5162400" cy="45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274222" y="4718425"/>
            <a:ext cx="881740" cy="198600"/>
            <a:chOff x="274222" y="4718425"/>
            <a:chExt cx="881740" cy="198600"/>
          </a:xfrm>
        </p:grpSpPr>
        <p:sp>
          <p:nvSpPr>
            <p:cNvPr id="113" name="Google Shape;113;p9"/>
            <p:cNvSpPr/>
            <p:nvPr/>
          </p:nvSpPr>
          <p:spPr>
            <a:xfrm flipH="1">
              <a:off x="95676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61549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274222"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9"/>
          <p:cNvGrpSpPr/>
          <p:nvPr/>
        </p:nvGrpSpPr>
        <p:grpSpPr>
          <a:xfrm>
            <a:off x="8279431" y="226508"/>
            <a:ext cx="620486" cy="404336"/>
            <a:chOff x="8212756" y="332833"/>
            <a:chExt cx="620486" cy="404336"/>
          </a:xfrm>
        </p:grpSpPr>
        <p:grpSp>
          <p:nvGrpSpPr>
            <p:cNvPr id="117" name="Google Shape;117;p9"/>
            <p:cNvGrpSpPr/>
            <p:nvPr/>
          </p:nvGrpSpPr>
          <p:grpSpPr>
            <a:xfrm rot="2700000">
              <a:off x="8271970" y="392047"/>
              <a:ext cx="285909" cy="285909"/>
              <a:chOff x="6691603" y="665569"/>
              <a:chExt cx="891000" cy="891000"/>
            </a:xfrm>
          </p:grpSpPr>
          <p:sp>
            <p:nvSpPr>
              <p:cNvPr id="118" name="Google Shape;118;p9"/>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9"/>
            <p:cNvGrpSpPr/>
            <p:nvPr/>
          </p:nvGrpSpPr>
          <p:grpSpPr>
            <a:xfrm rot="2700000">
              <a:off x="8488120" y="392047"/>
              <a:ext cx="285909" cy="285909"/>
              <a:chOff x="6691603" y="665569"/>
              <a:chExt cx="891000" cy="891000"/>
            </a:xfrm>
          </p:grpSpPr>
          <p:sp>
            <p:nvSpPr>
              <p:cNvPr id="121" name="Google Shape;121;p9"/>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 name="Google Shape;123;p9"/>
          <p:cNvSpPr txBox="1">
            <a:spLocks noGrp="1"/>
          </p:cNvSpPr>
          <p:nvPr>
            <p:ph type="title"/>
          </p:nvPr>
        </p:nvSpPr>
        <p:spPr>
          <a:xfrm>
            <a:off x="4951600" y="764100"/>
            <a:ext cx="3477300" cy="1520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4" name="Google Shape;124;p9"/>
          <p:cNvSpPr txBox="1">
            <a:spLocks noGrp="1"/>
          </p:cNvSpPr>
          <p:nvPr>
            <p:ph type="subTitle" idx="1"/>
          </p:nvPr>
        </p:nvSpPr>
        <p:spPr>
          <a:xfrm>
            <a:off x="4951600" y="2423425"/>
            <a:ext cx="3477300" cy="197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9"/>
          <p:cNvSpPr>
            <a:spLocks noGrp="1"/>
          </p:cNvSpPr>
          <p:nvPr>
            <p:ph type="pic" idx="2"/>
          </p:nvPr>
        </p:nvSpPr>
        <p:spPr>
          <a:xfrm>
            <a:off x="682650" y="743225"/>
            <a:ext cx="3225900" cy="3676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
        <p:cNvGrpSpPr/>
        <p:nvPr/>
      </p:nvGrpSpPr>
      <p:grpSpPr>
        <a:xfrm>
          <a:off x="0" y="0"/>
          <a:ext cx="0" cy="0"/>
          <a:chOff x="0" y="0"/>
          <a:chExt cx="0" cy="0"/>
        </a:xfrm>
      </p:grpSpPr>
      <p:sp>
        <p:nvSpPr>
          <p:cNvPr id="127" name="Google Shape;127;p10"/>
          <p:cNvSpPr>
            <a:spLocks noGrp="1"/>
          </p:cNvSpPr>
          <p:nvPr>
            <p:ph type="pic" idx="2"/>
          </p:nvPr>
        </p:nvSpPr>
        <p:spPr>
          <a:xfrm>
            <a:off x="0" y="0"/>
            <a:ext cx="9144000" cy="5142300"/>
          </a:xfrm>
          <a:prstGeom prst="rect">
            <a:avLst/>
          </a:prstGeom>
          <a:noFill/>
          <a:ln>
            <a:noFill/>
          </a:ln>
        </p:spPr>
      </p:sp>
      <p:sp>
        <p:nvSpPr>
          <p:cNvPr id="128" name="Google Shape;128;p10"/>
          <p:cNvSpPr txBox="1">
            <a:spLocks noGrp="1"/>
          </p:cNvSpPr>
          <p:nvPr>
            <p:ph type="title"/>
          </p:nvPr>
        </p:nvSpPr>
        <p:spPr>
          <a:xfrm>
            <a:off x="720000" y="3529850"/>
            <a:ext cx="4929600" cy="10785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rtl="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rtl="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rtl="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rtl="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rtl="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rtl="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rtl="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rtl="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pic>
        <p:nvPicPr>
          <p:cNvPr id="8" name="Google Shape;8;p1"/>
          <p:cNvPicPr preferRelativeResize="0"/>
          <p:nvPr/>
        </p:nvPicPr>
        <p:blipFill>
          <a:blip r:embed="rId31">
            <a:alphaModFix/>
          </a:blip>
          <a:stretch>
            <a:fillRect/>
          </a:stretch>
        </p:blipFill>
        <p:spPr>
          <a:xfrm>
            <a:off x="8552525" y="0"/>
            <a:ext cx="539000" cy="8132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417"/>
        <p:cNvGrpSpPr/>
        <p:nvPr/>
      </p:nvGrpSpPr>
      <p:grpSpPr>
        <a:xfrm>
          <a:off x="0" y="0"/>
          <a:ext cx="0" cy="0"/>
          <a:chOff x="0" y="0"/>
          <a:chExt cx="0" cy="0"/>
        </a:xfrm>
      </p:grpSpPr>
      <p:sp>
        <p:nvSpPr>
          <p:cNvPr id="418" name="Google Shape;418;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19" name="Google Shape;419;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20" name="Google Shape;420;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462"/>
        <p:cNvGrpSpPr/>
        <p:nvPr/>
      </p:nvGrpSpPr>
      <p:grpSpPr>
        <a:xfrm>
          <a:off x="0" y="0"/>
          <a:ext cx="0" cy="0"/>
          <a:chOff x="0" y="0"/>
          <a:chExt cx="0" cy="0"/>
        </a:xfrm>
      </p:grpSpPr>
      <p:sp>
        <p:nvSpPr>
          <p:cNvPr id="463" name="Google Shape;463;p43"/>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464" name="Google Shape;464;p43"/>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465" name="Google Shape;465;p4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2" name="Google Shape;522;p5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23" name="Google Shape;523;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jp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5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45.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1.xml"/><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7"/>
          <p:cNvSpPr txBox="1">
            <a:spLocks noGrp="1"/>
          </p:cNvSpPr>
          <p:nvPr>
            <p:ph type="ctrTitle" idx="4294967295"/>
          </p:nvPr>
        </p:nvSpPr>
        <p:spPr>
          <a:xfrm>
            <a:off x="1809750" y="-2"/>
            <a:ext cx="5524500" cy="62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PREFACE</a:t>
            </a:r>
            <a:endParaRPr sz="2500"/>
          </a:p>
        </p:txBody>
      </p:sp>
      <p:sp>
        <p:nvSpPr>
          <p:cNvPr id="570" name="Google Shape;570;p67"/>
          <p:cNvSpPr txBox="1"/>
          <p:nvPr/>
        </p:nvSpPr>
        <p:spPr>
          <a:xfrm>
            <a:off x="669125" y="734975"/>
            <a:ext cx="7859700" cy="39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Work Sans"/>
                <a:ea typeface="Work Sans"/>
                <a:cs typeface="Work Sans"/>
                <a:sym typeface="Work Sans"/>
              </a:rPr>
              <a:t>Hi all! Thank you to Steven Dorfman first and foremost, Mike Panesis, the Hub101 team, CLU, and all of you for supporting local entrepreneurs like myself. Since I cannot be there to talk through the pitch deck, I have adapted it be more thorough and less like a traditional pitch deck. Thank you!</a:t>
            </a:r>
            <a:endParaRPr sz="2200">
              <a:latin typeface="Work Sans"/>
              <a:ea typeface="Work Sans"/>
              <a:cs typeface="Work Sans"/>
              <a:sym typeface="Work Sans"/>
            </a:endParaRPr>
          </a:p>
          <a:p>
            <a:pPr marL="0" lvl="0" indent="0" algn="l" rtl="0">
              <a:spcBef>
                <a:spcPts val="0"/>
              </a:spcBef>
              <a:spcAft>
                <a:spcPts val="0"/>
              </a:spcAft>
              <a:buNone/>
            </a:pPr>
            <a:endParaRPr sz="2200">
              <a:latin typeface="Work Sans"/>
              <a:ea typeface="Work Sans"/>
              <a:cs typeface="Work Sans"/>
              <a:sym typeface="Work Sans"/>
            </a:endParaRPr>
          </a:p>
          <a:p>
            <a:pPr marL="0" lvl="0" indent="0" algn="l" rtl="0">
              <a:spcBef>
                <a:spcPts val="0"/>
              </a:spcBef>
              <a:spcAft>
                <a:spcPts val="0"/>
              </a:spcAft>
              <a:buNone/>
            </a:pPr>
            <a:r>
              <a:rPr lang="en" sz="2200">
                <a:latin typeface="Work Sans"/>
                <a:ea typeface="Work Sans"/>
                <a:cs typeface="Work Sans"/>
                <a:sym typeface="Work Sans"/>
              </a:rPr>
              <a:t>James Coleman</a:t>
            </a:r>
            <a:endParaRPr sz="220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8"/>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PHONE MOUNTS</a:t>
            </a:r>
            <a:endParaRPr sz="2500"/>
          </a:p>
        </p:txBody>
      </p:sp>
      <p:sp>
        <p:nvSpPr>
          <p:cNvPr id="675" name="Google Shape;675;p78"/>
          <p:cNvSpPr txBox="1"/>
          <p:nvPr/>
        </p:nvSpPr>
        <p:spPr>
          <a:xfrm>
            <a:off x="140050" y="601489"/>
            <a:ext cx="6999000" cy="2532600"/>
          </a:xfrm>
          <a:prstGeom prst="rect">
            <a:avLst/>
          </a:prstGeom>
          <a:noFill/>
          <a:ln>
            <a:noFill/>
          </a:ln>
        </p:spPr>
        <p:txBody>
          <a:bodyPr spcFirstLastPara="1" wrap="square" lIns="91425" tIns="91425" rIns="91425" bIns="91425" anchor="t" anchorCtr="0">
            <a:noAutofit/>
          </a:bodyPr>
          <a:lstStyle/>
          <a:p>
            <a:pPr marL="171450" lvl="0" indent="-260350" algn="l" rtl="0">
              <a:spcBef>
                <a:spcPts val="0"/>
              </a:spcBef>
              <a:spcAft>
                <a:spcPts val="0"/>
              </a:spcAft>
              <a:buSzPts val="2300"/>
              <a:buFont typeface="Work Sans"/>
              <a:buChar char="●"/>
            </a:pPr>
            <a:r>
              <a:rPr lang="en" sz="2300">
                <a:latin typeface="Work Sans"/>
                <a:ea typeface="Work Sans"/>
                <a:cs typeface="Work Sans"/>
                <a:sym typeface="Work Sans"/>
              </a:rPr>
              <a:t>Allow drivers to access their phone in a safer way. Phone use while in the mount is safer </a:t>
            </a:r>
            <a:r>
              <a:rPr lang="en" sz="1300">
                <a:latin typeface="Work Sans"/>
                <a:ea typeface="Work Sans"/>
                <a:cs typeface="Work Sans"/>
                <a:sym typeface="Work Sans"/>
              </a:rPr>
              <a:t>(Accident Analysis &amp; Prevention)</a:t>
            </a:r>
            <a:endParaRPr sz="1300">
              <a:latin typeface="Work Sans"/>
              <a:ea typeface="Work Sans"/>
              <a:cs typeface="Work Sans"/>
              <a:sym typeface="Work Sans"/>
            </a:endParaRPr>
          </a:p>
          <a:p>
            <a:pPr marL="171450" lvl="0" indent="-114300" algn="l" rtl="0">
              <a:spcBef>
                <a:spcPts val="0"/>
              </a:spcBef>
              <a:spcAft>
                <a:spcPts val="0"/>
              </a:spcAft>
              <a:buNone/>
            </a:pPr>
            <a:endParaRPr sz="1300">
              <a:latin typeface="Work Sans"/>
              <a:ea typeface="Work Sans"/>
              <a:cs typeface="Work Sans"/>
              <a:sym typeface="Work Sans"/>
            </a:endParaRPr>
          </a:p>
          <a:p>
            <a:pPr marL="171450" lvl="0" indent="-260350" algn="l" rtl="0">
              <a:spcBef>
                <a:spcPts val="0"/>
              </a:spcBef>
              <a:spcAft>
                <a:spcPts val="0"/>
              </a:spcAft>
              <a:buSzPts val="2300"/>
              <a:buFont typeface="Work Sans"/>
              <a:buChar char="●"/>
            </a:pPr>
            <a:r>
              <a:rPr lang="en" sz="2300">
                <a:latin typeface="Work Sans"/>
                <a:ea typeface="Work Sans"/>
                <a:cs typeface="Work Sans"/>
                <a:sym typeface="Work Sans"/>
              </a:rPr>
              <a:t>Unfortunately, most drivers simply take their phone out of the mount when they use their phone. Therefore, no effect on safety </a:t>
            </a:r>
            <a:r>
              <a:rPr lang="en" sz="1300">
                <a:latin typeface="Work Sans"/>
                <a:ea typeface="Work Sans"/>
                <a:cs typeface="Work Sans"/>
                <a:sym typeface="Work Sans"/>
              </a:rPr>
              <a:t>(FHWA)</a:t>
            </a:r>
            <a:endParaRPr sz="1300">
              <a:latin typeface="Montserrat"/>
              <a:ea typeface="Montserrat"/>
              <a:cs typeface="Montserrat"/>
              <a:sym typeface="Montserrat"/>
            </a:endParaRPr>
          </a:p>
        </p:txBody>
      </p:sp>
      <p:pic>
        <p:nvPicPr>
          <p:cNvPr id="676" name="Google Shape;676;p78"/>
          <p:cNvPicPr preferRelativeResize="0"/>
          <p:nvPr/>
        </p:nvPicPr>
        <p:blipFill>
          <a:blip r:embed="rId3">
            <a:alphaModFix/>
          </a:blip>
          <a:stretch>
            <a:fillRect/>
          </a:stretch>
        </p:blipFill>
        <p:spPr>
          <a:xfrm>
            <a:off x="7130462" y="572700"/>
            <a:ext cx="2004949" cy="2004949"/>
          </a:xfrm>
          <a:prstGeom prst="rect">
            <a:avLst/>
          </a:prstGeom>
          <a:noFill/>
          <a:ln>
            <a:noFill/>
          </a:ln>
        </p:spPr>
      </p:pic>
      <p:pic>
        <p:nvPicPr>
          <p:cNvPr id="677" name="Google Shape;677;p78"/>
          <p:cNvPicPr preferRelativeResize="0"/>
          <p:nvPr/>
        </p:nvPicPr>
        <p:blipFill rotWithShape="1">
          <a:blip r:embed="rId4">
            <a:alphaModFix/>
          </a:blip>
          <a:srcRect t="5553" r="19244" b="5025"/>
          <a:stretch/>
        </p:blipFill>
        <p:spPr>
          <a:xfrm>
            <a:off x="7229913" y="2739440"/>
            <a:ext cx="1806024" cy="1779908"/>
          </a:xfrm>
          <a:prstGeom prst="rect">
            <a:avLst/>
          </a:prstGeom>
          <a:noFill/>
          <a:ln>
            <a:noFill/>
          </a:ln>
        </p:spPr>
      </p:pic>
      <p:sp>
        <p:nvSpPr>
          <p:cNvPr id="678" name="Google Shape;678;p78"/>
          <p:cNvSpPr txBox="1"/>
          <p:nvPr/>
        </p:nvSpPr>
        <p:spPr>
          <a:xfrm>
            <a:off x="312250" y="3162875"/>
            <a:ext cx="6999000" cy="124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u="sng">
                <a:latin typeface="Work Sans"/>
                <a:ea typeface="Work Sans"/>
                <a:cs typeface="Work Sans"/>
                <a:sym typeface="Work Sans"/>
              </a:rPr>
              <a:t>The gist</a:t>
            </a:r>
            <a:endParaRPr sz="2300" u="sng">
              <a:latin typeface="Work Sans"/>
              <a:ea typeface="Work Sans"/>
              <a:cs typeface="Work Sans"/>
              <a:sym typeface="Work Sans"/>
            </a:endParaRPr>
          </a:p>
          <a:p>
            <a:pPr marL="0" lvl="0" indent="0" algn="l" rtl="0">
              <a:spcBef>
                <a:spcPts val="0"/>
              </a:spcBef>
              <a:spcAft>
                <a:spcPts val="0"/>
              </a:spcAft>
              <a:buNone/>
            </a:pPr>
            <a:r>
              <a:rPr lang="en" sz="2300">
                <a:latin typeface="Work Sans"/>
                <a:ea typeface="Work Sans"/>
                <a:cs typeface="Work Sans"/>
                <a:sym typeface="Work Sans"/>
              </a:rPr>
              <a:t>Phone mounts are great when used properly. They usually are not used properly. Ineffective. </a:t>
            </a:r>
            <a:endParaRPr>
              <a:latin typeface="Work Sans"/>
              <a:ea typeface="Work Sans"/>
              <a:cs typeface="Work Sans"/>
              <a:sym typeface="Work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683" name="Google Shape;683;p79"/>
          <p:cNvPicPr preferRelativeResize="0"/>
          <p:nvPr/>
        </p:nvPicPr>
        <p:blipFill>
          <a:blip r:embed="rId3">
            <a:alphaModFix/>
          </a:blip>
          <a:stretch>
            <a:fillRect/>
          </a:stretch>
        </p:blipFill>
        <p:spPr>
          <a:xfrm>
            <a:off x="5570152" y="1161910"/>
            <a:ext cx="3524226" cy="2559486"/>
          </a:xfrm>
          <a:prstGeom prst="rect">
            <a:avLst/>
          </a:prstGeom>
          <a:noFill/>
          <a:ln>
            <a:noFill/>
          </a:ln>
        </p:spPr>
      </p:pic>
      <p:sp>
        <p:nvSpPr>
          <p:cNvPr id="684" name="Google Shape;684;p79"/>
          <p:cNvSpPr txBox="1"/>
          <p:nvPr/>
        </p:nvSpPr>
        <p:spPr>
          <a:xfrm>
            <a:off x="0" y="776800"/>
            <a:ext cx="5570152" cy="36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u="sng" dirty="0">
                <a:latin typeface="Work Sans"/>
                <a:ea typeface="Work Sans"/>
                <a:cs typeface="Work Sans"/>
                <a:sym typeface="Work Sans"/>
              </a:rPr>
              <a:t>Apple Carplay/ Android Auto</a:t>
            </a:r>
            <a:endParaRPr sz="2000" u="sng" dirty="0">
              <a:latin typeface="Work Sans"/>
              <a:ea typeface="Work Sans"/>
              <a:cs typeface="Work Sans"/>
              <a:sym typeface="Work Sans"/>
            </a:endParaRPr>
          </a:p>
          <a:p>
            <a:pPr marL="285750" lvl="0" indent="-298450" algn="l" rtl="0">
              <a:spcBef>
                <a:spcPts val="1000"/>
              </a:spcBef>
              <a:spcAft>
                <a:spcPts val="0"/>
              </a:spcAft>
              <a:buSzPts val="2000"/>
              <a:buFont typeface="Work Sans"/>
              <a:buChar char="●"/>
            </a:pPr>
            <a:r>
              <a:rPr lang="en" sz="2000" dirty="0">
                <a:latin typeface="Work Sans"/>
                <a:ea typeface="Work Sans"/>
                <a:cs typeface="Work Sans"/>
                <a:sym typeface="Work Sans"/>
              </a:rPr>
              <a:t>Actually more unsafe than handheld phone use</a:t>
            </a:r>
            <a:endParaRPr sz="2000" dirty="0">
              <a:latin typeface="Work Sans"/>
              <a:ea typeface="Work Sans"/>
              <a:cs typeface="Work Sans"/>
              <a:sym typeface="Work Sans"/>
            </a:endParaRPr>
          </a:p>
          <a:p>
            <a:pPr marL="285750" lvl="0" indent="-298450" algn="l" rtl="0">
              <a:spcBef>
                <a:spcPts val="1000"/>
              </a:spcBef>
              <a:spcAft>
                <a:spcPts val="0"/>
              </a:spcAft>
              <a:buSzPts val="2000"/>
              <a:buFont typeface="Work Sans"/>
              <a:buChar char="●"/>
            </a:pPr>
            <a:r>
              <a:rPr lang="en" sz="2000" dirty="0">
                <a:latin typeface="Work Sans"/>
                <a:ea typeface="Work Sans"/>
                <a:cs typeface="Work Sans"/>
                <a:sym typeface="Work Sans"/>
              </a:rPr>
              <a:t>Peripheral attention is important. These solutions shift driver gaze furthest from the road.</a:t>
            </a:r>
            <a:endParaRPr sz="2000" dirty="0">
              <a:latin typeface="Work Sans"/>
              <a:ea typeface="Work Sans"/>
              <a:cs typeface="Work Sans"/>
              <a:sym typeface="Work Sans"/>
            </a:endParaRPr>
          </a:p>
          <a:p>
            <a:pPr marL="285750" lvl="0" indent="-298450" algn="l" rtl="0">
              <a:spcBef>
                <a:spcPts val="1000"/>
              </a:spcBef>
              <a:spcAft>
                <a:spcPts val="0"/>
              </a:spcAft>
              <a:buSzPts val="2000"/>
              <a:buFont typeface="Work Sans"/>
              <a:buChar char="●"/>
            </a:pPr>
            <a:r>
              <a:rPr lang="en" sz="2000" dirty="0">
                <a:latin typeface="Work Sans"/>
                <a:ea typeface="Work Sans"/>
                <a:cs typeface="Work Sans"/>
                <a:sym typeface="Work Sans"/>
              </a:rPr>
              <a:t>Reaction time is worse than handheld phone use</a:t>
            </a:r>
            <a:endParaRPr sz="2000" dirty="0">
              <a:latin typeface="Work Sans"/>
              <a:ea typeface="Work Sans"/>
              <a:cs typeface="Work Sans"/>
              <a:sym typeface="Work Sans"/>
            </a:endParaRPr>
          </a:p>
        </p:txBody>
      </p:sp>
      <p:sp>
        <p:nvSpPr>
          <p:cNvPr id="685" name="Google Shape;685;p79"/>
          <p:cNvSpPr txBox="1"/>
          <p:nvPr/>
        </p:nvSpPr>
        <p:spPr>
          <a:xfrm>
            <a:off x="1495650" y="0"/>
            <a:ext cx="61527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latin typeface="Montserrat ExtraBold"/>
                <a:ea typeface="Montserrat ExtraBold"/>
                <a:cs typeface="Montserrat ExtraBold"/>
                <a:sym typeface="Montserrat ExtraBold"/>
              </a:rPr>
              <a:t>Apple Carplay/ Android Auto</a:t>
            </a:r>
            <a:endParaRPr sz="2500">
              <a:latin typeface="Montserrat ExtraBold"/>
              <a:ea typeface="Montserrat ExtraBold"/>
              <a:cs typeface="Montserrat ExtraBold"/>
              <a:sym typeface="Montserrat ExtraBold"/>
            </a:endParaRPr>
          </a:p>
          <a:p>
            <a:pPr marL="0" lvl="0" indent="0" algn="l" rtl="0">
              <a:spcBef>
                <a:spcPts val="0"/>
              </a:spcBef>
              <a:spcAft>
                <a:spcPts val="0"/>
              </a:spcAft>
              <a:buNone/>
            </a:pPr>
            <a:endParaRPr>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0"/>
          <p:cNvSpPr txBox="1">
            <a:spLocks noGrp="1"/>
          </p:cNvSpPr>
          <p:nvPr>
            <p:ph type="title" idx="4294967295"/>
          </p:nvPr>
        </p:nvSpPr>
        <p:spPr>
          <a:xfrm>
            <a:off x="720000" y="86800"/>
            <a:ext cx="7704000" cy="110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How do businesses solve this problem?</a:t>
            </a:r>
            <a:endParaRPr sz="2500"/>
          </a:p>
        </p:txBody>
      </p:sp>
      <p:pic>
        <p:nvPicPr>
          <p:cNvPr id="691" name="Google Shape;691;p80"/>
          <p:cNvPicPr preferRelativeResize="0"/>
          <p:nvPr/>
        </p:nvPicPr>
        <p:blipFill>
          <a:blip r:embed="rId3">
            <a:alphaModFix/>
          </a:blip>
          <a:stretch>
            <a:fillRect/>
          </a:stretch>
        </p:blipFill>
        <p:spPr>
          <a:xfrm>
            <a:off x="6592187" y="1189000"/>
            <a:ext cx="2382594" cy="2322418"/>
          </a:xfrm>
          <a:prstGeom prst="rect">
            <a:avLst/>
          </a:prstGeom>
          <a:noFill/>
          <a:ln>
            <a:noFill/>
          </a:ln>
        </p:spPr>
      </p:pic>
      <p:sp>
        <p:nvSpPr>
          <p:cNvPr id="692" name="Google Shape;692;p80"/>
          <p:cNvSpPr txBox="1"/>
          <p:nvPr/>
        </p:nvSpPr>
        <p:spPr>
          <a:xfrm>
            <a:off x="302749" y="719375"/>
            <a:ext cx="6289437" cy="41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Work Sans"/>
                <a:ea typeface="Work Sans"/>
                <a:cs typeface="Work Sans"/>
                <a:sym typeface="Work Sans"/>
              </a:rPr>
              <a:t>Driver Facing Cameras</a:t>
            </a:r>
            <a:endParaRPr b="1" dirty="0">
              <a:latin typeface="Work Sans"/>
              <a:ea typeface="Work Sans"/>
              <a:cs typeface="Work Sans"/>
              <a:sym typeface="Work Sans"/>
            </a:endParaRPr>
          </a:p>
          <a:p>
            <a:pPr marL="0" lvl="0" indent="0" algn="l" rtl="0">
              <a:spcBef>
                <a:spcPts val="0"/>
              </a:spcBef>
              <a:spcAft>
                <a:spcPts val="0"/>
              </a:spcAft>
              <a:buNone/>
            </a:pPr>
            <a:endParaRPr b="1" u="sng" dirty="0">
              <a:latin typeface="Work Sans"/>
              <a:ea typeface="Work Sans"/>
              <a:cs typeface="Work Sans"/>
              <a:sym typeface="Work Sans"/>
            </a:endParaRPr>
          </a:p>
          <a:p>
            <a:pPr marL="0" lvl="0" indent="0" algn="l" rtl="0">
              <a:spcBef>
                <a:spcPts val="0"/>
              </a:spcBef>
              <a:spcAft>
                <a:spcPts val="0"/>
              </a:spcAft>
              <a:buNone/>
            </a:pPr>
            <a:r>
              <a:rPr lang="en" dirty="0">
                <a:latin typeface="Work Sans"/>
                <a:ea typeface="Work Sans"/>
                <a:cs typeface="Work Sans"/>
                <a:sym typeface="Work Sans"/>
              </a:rPr>
              <a:t>A solution that works very well. These cameras monitor driver behavior, chime when drivers are on their phone and save recordings in the event of an accident. They have successfully saved fleets billions in distracted driving costs.</a:t>
            </a:r>
            <a:endParaRPr dirty="0">
              <a:latin typeface="Work Sans"/>
              <a:ea typeface="Work Sans"/>
              <a:cs typeface="Work Sans"/>
              <a:sym typeface="Work Sans"/>
            </a:endParaRPr>
          </a:p>
          <a:p>
            <a:pPr marL="0" lvl="0" indent="0" algn="l" rtl="0">
              <a:spcBef>
                <a:spcPts val="0"/>
              </a:spcBef>
              <a:spcAft>
                <a:spcPts val="0"/>
              </a:spcAft>
              <a:buNone/>
            </a:pPr>
            <a:endParaRPr dirty="0">
              <a:latin typeface="Work Sans"/>
              <a:ea typeface="Work Sans"/>
              <a:cs typeface="Work Sans"/>
              <a:sym typeface="Work Sans"/>
            </a:endParaRPr>
          </a:p>
          <a:p>
            <a:pPr marL="0" lvl="0" indent="0" algn="l" rtl="0">
              <a:spcBef>
                <a:spcPts val="0"/>
              </a:spcBef>
              <a:spcAft>
                <a:spcPts val="0"/>
              </a:spcAft>
              <a:buNone/>
            </a:pPr>
            <a:endParaRPr dirty="0">
              <a:latin typeface="Work Sans"/>
              <a:ea typeface="Work Sans"/>
              <a:cs typeface="Work Sans"/>
              <a:sym typeface="Work Sans"/>
            </a:endParaRPr>
          </a:p>
          <a:p>
            <a:pPr marL="0" lvl="0" indent="0" algn="l" rtl="0">
              <a:spcBef>
                <a:spcPts val="0"/>
              </a:spcBef>
              <a:spcAft>
                <a:spcPts val="0"/>
              </a:spcAft>
              <a:buNone/>
            </a:pPr>
            <a:r>
              <a:rPr lang="en" i="1" u="sng" dirty="0">
                <a:latin typeface="Work Sans"/>
                <a:ea typeface="Work Sans"/>
                <a:cs typeface="Work Sans"/>
                <a:sym typeface="Work Sans"/>
              </a:rPr>
              <a:t>Why has this has not worked in the B2C market?</a:t>
            </a:r>
            <a:endParaRPr i="1" u="sng" dirty="0">
              <a:latin typeface="Work Sans"/>
              <a:ea typeface="Work Sans"/>
              <a:cs typeface="Work Sans"/>
              <a:sym typeface="Work Sans"/>
            </a:endParaRPr>
          </a:p>
          <a:p>
            <a:pPr marL="0" lvl="0" indent="0" algn="l" rtl="0">
              <a:spcBef>
                <a:spcPts val="0"/>
              </a:spcBef>
              <a:spcAft>
                <a:spcPts val="0"/>
              </a:spcAft>
              <a:buNone/>
            </a:pPr>
            <a:r>
              <a:rPr lang="en" dirty="0">
                <a:latin typeface="Work Sans"/>
                <a:ea typeface="Work Sans"/>
                <a:cs typeface="Work Sans"/>
                <a:sym typeface="Work Sans"/>
              </a:rPr>
              <a:t>Drivers do not like being monitored and they value their privacy very highly. Driver facing cameras make drivers extremely uncomfortable because they do not like being watched. They are extremely expensive to setup and the ongoing cellular connection is expensive to maintain. Needs to be professionally installed and hardwired into vehicle. Can be covered with a post-it note.</a:t>
            </a:r>
            <a:endParaRPr dirty="0">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1"/>
          <p:cNvSpPr txBox="1">
            <a:spLocks noGrp="1"/>
          </p:cNvSpPr>
          <p:nvPr>
            <p:ph type="title" idx="4294967295"/>
          </p:nvPr>
        </p:nvSpPr>
        <p:spPr>
          <a:xfrm>
            <a:off x="80100" y="0"/>
            <a:ext cx="89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OTHER SOLUTIONS</a:t>
            </a:r>
            <a:endParaRPr sz="2500"/>
          </a:p>
        </p:txBody>
      </p:sp>
      <p:sp>
        <p:nvSpPr>
          <p:cNvPr id="698" name="Google Shape;698;p81"/>
          <p:cNvSpPr txBox="1"/>
          <p:nvPr/>
        </p:nvSpPr>
        <p:spPr>
          <a:xfrm>
            <a:off x="-70250" y="572700"/>
            <a:ext cx="5789400" cy="45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latin typeface="Work Sans"/>
                <a:ea typeface="Work Sans"/>
                <a:cs typeface="Work Sans"/>
                <a:sym typeface="Work Sans"/>
              </a:rPr>
              <a:t>Software/ App Solutions</a:t>
            </a:r>
            <a:endParaRPr sz="1800" u="sng">
              <a:latin typeface="Work Sans"/>
              <a:ea typeface="Work Sans"/>
              <a:cs typeface="Work Sans"/>
              <a:sym typeface="Work Sans"/>
            </a:endParaRPr>
          </a:p>
          <a:p>
            <a:pPr marL="285750" lvl="0" indent="-171450" algn="l" rtl="0">
              <a:spcBef>
                <a:spcPts val="1000"/>
              </a:spcBef>
              <a:spcAft>
                <a:spcPts val="0"/>
              </a:spcAft>
              <a:buSzPts val="1800"/>
              <a:buFont typeface="Work Sans"/>
              <a:buChar char="●"/>
            </a:pPr>
            <a:r>
              <a:rPr lang="en" sz="1800">
                <a:latin typeface="Work Sans"/>
                <a:ea typeface="Work Sans"/>
                <a:cs typeface="Work Sans"/>
                <a:sym typeface="Work Sans"/>
              </a:rPr>
              <a:t>Inaccurate. Apps cannot differentiate between drivers, passengers, busses, etc.</a:t>
            </a:r>
            <a:endParaRPr sz="1800">
              <a:latin typeface="Work Sans"/>
              <a:ea typeface="Work Sans"/>
              <a:cs typeface="Work Sans"/>
              <a:sym typeface="Work Sans"/>
            </a:endParaRPr>
          </a:p>
          <a:p>
            <a:pPr marL="285750" lvl="0" indent="-171450" algn="l" rtl="0">
              <a:spcBef>
                <a:spcPts val="1000"/>
              </a:spcBef>
              <a:spcAft>
                <a:spcPts val="0"/>
              </a:spcAft>
              <a:buSzPts val="1800"/>
              <a:buFont typeface="Work Sans"/>
              <a:buChar char="●"/>
            </a:pPr>
            <a:r>
              <a:rPr lang="en" sz="1800">
                <a:latin typeface="Work Sans"/>
                <a:ea typeface="Work Sans"/>
                <a:cs typeface="Work Sans"/>
                <a:sym typeface="Work Sans"/>
              </a:rPr>
              <a:t>Apps need constant cellular connection</a:t>
            </a:r>
            <a:endParaRPr sz="1800">
              <a:latin typeface="Work Sans"/>
              <a:ea typeface="Work Sans"/>
              <a:cs typeface="Work Sans"/>
              <a:sym typeface="Work Sans"/>
            </a:endParaRPr>
          </a:p>
          <a:p>
            <a:pPr marL="285750" lvl="0" indent="-171450" algn="l" rtl="0">
              <a:spcBef>
                <a:spcPts val="1000"/>
              </a:spcBef>
              <a:spcAft>
                <a:spcPts val="0"/>
              </a:spcAft>
              <a:buSzPts val="1800"/>
              <a:buFont typeface="Work Sans"/>
              <a:buChar char="●"/>
            </a:pPr>
            <a:r>
              <a:rPr lang="en" sz="1800">
                <a:latin typeface="Work Sans"/>
                <a:ea typeface="Work Sans"/>
                <a:cs typeface="Work Sans"/>
                <a:sym typeface="Work Sans"/>
              </a:rPr>
              <a:t>Apps must be turned on by the user before each drive and can be easily turned off at any point (swiping the app away, turning location services off, etc.)</a:t>
            </a:r>
            <a:endParaRPr sz="1800">
              <a:latin typeface="Work Sans"/>
              <a:ea typeface="Work Sans"/>
              <a:cs typeface="Work Sans"/>
              <a:sym typeface="Work Sans"/>
            </a:endParaRPr>
          </a:p>
          <a:p>
            <a:pPr marL="285750" lvl="0" indent="-171450" algn="l" rtl="0">
              <a:spcBef>
                <a:spcPts val="1000"/>
              </a:spcBef>
              <a:spcAft>
                <a:spcPts val="0"/>
              </a:spcAft>
              <a:buSzPts val="1800"/>
              <a:buFont typeface="Work Sans"/>
              <a:buChar char="●"/>
            </a:pPr>
            <a:r>
              <a:rPr lang="en" sz="1800">
                <a:latin typeface="Work Sans"/>
                <a:ea typeface="Work Sans"/>
                <a:cs typeface="Work Sans"/>
                <a:sym typeface="Work Sans"/>
              </a:rPr>
              <a:t>Invasive of privacy and unpopular</a:t>
            </a:r>
            <a:endParaRPr sz="1800">
              <a:latin typeface="Work Sans"/>
              <a:ea typeface="Work Sans"/>
              <a:cs typeface="Work Sans"/>
              <a:sym typeface="Work Sans"/>
            </a:endParaRPr>
          </a:p>
          <a:p>
            <a:pPr marL="285750" lvl="0" indent="-171450" algn="l" rtl="0">
              <a:spcBef>
                <a:spcPts val="1000"/>
              </a:spcBef>
              <a:spcAft>
                <a:spcPts val="0"/>
              </a:spcAft>
              <a:buSzPts val="1800"/>
              <a:buFont typeface="Work Sans"/>
              <a:buChar char="●"/>
            </a:pPr>
            <a:r>
              <a:rPr lang="en" sz="1800">
                <a:latin typeface="Work Sans"/>
                <a:ea typeface="Work Sans"/>
                <a:cs typeface="Work Sans"/>
                <a:sym typeface="Work Sans"/>
              </a:rPr>
              <a:t>They have no systems to enforce compliance</a:t>
            </a:r>
            <a:endParaRPr sz="1800">
              <a:latin typeface="Work Sans"/>
              <a:ea typeface="Work Sans"/>
              <a:cs typeface="Work Sans"/>
              <a:sym typeface="Work Sans"/>
            </a:endParaRPr>
          </a:p>
          <a:p>
            <a:pPr marL="0" lvl="0" indent="0" algn="l" rtl="0">
              <a:spcBef>
                <a:spcPts val="0"/>
              </a:spcBef>
              <a:spcAft>
                <a:spcPts val="0"/>
              </a:spcAft>
              <a:buNone/>
            </a:pPr>
            <a:endParaRPr sz="1800">
              <a:latin typeface="Work Sans"/>
              <a:ea typeface="Work Sans"/>
              <a:cs typeface="Work Sans"/>
              <a:sym typeface="Work Sans"/>
            </a:endParaRPr>
          </a:p>
          <a:p>
            <a:pPr marL="0" lvl="0" indent="457200" algn="l" rtl="0">
              <a:spcBef>
                <a:spcPts val="0"/>
              </a:spcBef>
              <a:spcAft>
                <a:spcPts val="0"/>
              </a:spcAft>
              <a:buNone/>
            </a:pPr>
            <a:r>
              <a:rPr lang="en" sz="1800" u="sng">
                <a:latin typeface="Work Sans"/>
                <a:ea typeface="Work Sans"/>
                <a:cs typeface="Work Sans"/>
                <a:sym typeface="Work Sans"/>
              </a:rPr>
              <a:t>The gist</a:t>
            </a:r>
            <a:endParaRPr sz="1800" u="sng">
              <a:latin typeface="Work Sans"/>
              <a:ea typeface="Work Sans"/>
              <a:cs typeface="Work Sans"/>
              <a:sym typeface="Work Sans"/>
            </a:endParaRPr>
          </a:p>
          <a:p>
            <a:pPr marL="0" lvl="0" indent="457200" algn="l" rtl="0">
              <a:spcBef>
                <a:spcPts val="0"/>
              </a:spcBef>
              <a:spcAft>
                <a:spcPts val="0"/>
              </a:spcAft>
              <a:buNone/>
            </a:pPr>
            <a:r>
              <a:rPr lang="en" sz="1800">
                <a:latin typeface="Work Sans"/>
                <a:ea typeface="Work Sans"/>
                <a:cs typeface="Work Sans"/>
                <a:sym typeface="Work Sans"/>
              </a:rPr>
              <a:t>The evidence is clear, current solutions do </a:t>
            </a:r>
            <a:endParaRPr sz="1800">
              <a:latin typeface="Work Sans"/>
              <a:ea typeface="Work Sans"/>
              <a:cs typeface="Work Sans"/>
              <a:sym typeface="Work Sans"/>
            </a:endParaRPr>
          </a:p>
          <a:p>
            <a:pPr marL="0" lvl="0" indent="457200" algn="l" rtl="0">
              <a:spcBef>
                <a:spcPts val="0"/>
              </a:spcBef>
              <a:spcAft>
                <a:spcPts val="0"/>
              </a:spcAft>
              <a:buNone/>
            </a:pPr>
            <a:r>
              <a:rPr lang="en" sz="1800">
                <a:latin typeface="Work Sans"/>
                <a:ea typeface="Work Sans"/>
                <a:cs typeface="Work Sans"/>
                <a:sym typeface="Work Sans"/>
              </a:rPr>
              <a:t>not work.</a:t>
            </a:r>
            <a:endParaRPr sz="2200">
              <a:latin typeface="Work Sans"/>
              <a:ea typeface="Work Sans"/>
              <a:cs typeface="Work Sans"/>
              <a:sym typeface="Work Sans"/>
            </a:endParaRPr>
          </a:p>
          <a:p>
            <a:pPr marL="0" lvl="0" indent="0" algn="l" rtl="0">
              <a:spcBef>
                <a:spcPts val="0"/>
              </a:spcBef>
              <a:spcAft>
                <a:spcPts val="0"/>
              </a:spcAft>
              <a:buNone/>
            </a:pPr>
            <a:endParaRPr sz="2100">
              <a:latin typeface="Work Sans"/>
              <a:ea typeface="Work Sans"/>
              <a:cs typeface="Work Sans"/>
              <a:sym typeface="Work Sans"/>
            </a:endParaRPr>
          </a:p>
        </p:txBody>
      </p:sp>
      <p:pic>
        <p:nvPicPr>
          <p:cNvPr id="699" name="Google Shape;699;p81"/>
          <p:cNvPicPr preferRelativeResize="0"/>
          <p:nvPr/>
        </p:nvPicPr>
        <p:blipFill>
          <a:blip r:embed="rId3">
            <a:alphaModFix/>
          </a:blip>
          <a:stretch>
            <a:fillRect/>
          </a:stretch>
        </p:blipFill>
        <p:spPr>
          <a:xfrm>
            <a:off x="5719150" y="768675"/>
            <a:ext cx="3424838" cy="978525"/>
          </a:xfrm>
          <a:prstGeom prst="rect">
            <a:avLst/>
          </a:prstGeom>
          <a:noFill/>
          <a:ln>
            <a:noFill/>
          </a:ln>
        </p:spPr>
      </p:pic>
      <p:pic>
        <p:nvPicPr>
          <p:cNvPr id="700" name="Google Shape;700;p81"/>
          <p:cNvPicPr preferRelativeResize="0"/>
          <p:nvPr/>
        </p:nvPicPr>
        <p:blipFill>
          <a:blip r:embed="rId4">
            <a:alphaModFix/>
          </a:blip>
          <a:stretch>
            <a:fillRect/>
          </a:stretch>
        </p:blipFill>
        <p:spPr>
          <a:xfrm>
            <a:off x="7182663" y="1747188"/>
            <a:ext cx="1279104" cy="1374825"/>
          </a:xfrm>
          <a:prstGeom prst="rect">
            <a:avLst/>
          </a:prstGeom>
          <a:noFill/>
          <a:ln>
            <a:noFill/>
          </a:ln>
        </p:spPr>
      </p:pic>
      <p:pic>
        <p:nvPicPr>
          <p:cNvPr id="701" name="Google Shape;701;p81"/>
          <p:cNvPicPr preferRelativeResize="0"/>
          <p:nvPr/>
        </p:nvPicPr>
        <p:blipFill>
          <a:blip r:embed="rId5">
            <a:alphaModFix/>
          </a:blip>
          <a:stretch>
            <a:fillRect/>
          </a:stretch>
        </p:blipFill>
        <p:spPr>
          <a:xfrm>
            <a:off x="6613950" y="3291662"/>
            <a:ext cx="2329728" cy="17492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2"/>
          <p:cNvSpPr txBox="1">
            <a:spLocks noGrp="1"/>
          </p:cNvSpPr>
          <p:nvPr>
            <p:ph type="title" idx="4294967295"/>
          </p:nvPr>
        </p:nvSpPr>
        <p:spPr>
          <a:xfrm>
            <a:off x="464850" y="578775"/>
            <a:ext cx="8214300" cy="42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Work Sans"/>
                <a:ea typeface="Work Sans"/>
                <a:cs typeface="Work Sans"/>
                <a:sym typeface="Work Sans"/>
              </a:rPr>
              <a:t>The safest place to have your phone while driving is at home.</a:t>
            </a:r>
            <a:endParaRPr sz="2000">
              <a:latin typeface="Work Sans"/>
              <a:ea typeface="Work Sans"/>
              <a:cs typeface="Work Sans"/>
              <a:sym typeface="Work Sans"/>
            </a:endParaRPr>
          </a:p>
          <a:p>
            <a:pPr marL="0" lvl="0" indent="0" algn="l" rtl="0">
              <a:spcBef>
                <a:spcPts val="0"/>
              </a:spcBef>
              <a:spcAft>
                <a:spcPts val="0"/>
              </a:spcAft>
              <a:buNone/>
            </a:pPr>
            <a:endParaRPr sz="2000">
              <a:latin typeface="Work Sans"/>
              <a:ea typeface="Work Sans"/>
              <a:cs typeface="Work Sans"/>
              <a:sym typeface="Work Sans"/>
            </a:endParaRPr>
          </a:p>
          <a:p>
            <a:pPr marL="0" lvl="0" indent="0" algn="l" rtl="0">
              <a:spcBef>
                <a:spcPts val="0"/>
              </a:spcBef>
              <a:spcAft>
                <a:spcPts val="0"/>
              </a:spcAft>
              <a:buNone/>
            </a:pPr>
            <a:endParaRPr sz="2000">
              <a:latin typeface="Work Sans"/>
              <a:ea typeface="Work Sans"/>
              <a:cs typeface="Work Sans"/>
              <a:sym typeface="Work Sans"/>
            </a:endParaRPr>
          </a:p>
          <a:p>
            <a:pPr marL="0" lvl="0" indent="0" algn="l" rtl="0">
              <a:spcBef>
                <a:spcPts val="0"/>
              </a:spcBef>
              <a:spcAft>
                <a:spcPts val="0"/>
              </a:spcAft>
              <a:buNone/>
            </a:pPr>
            <a:r>
              <a:rPr lang="en" sz="2000">
                <a:latin typeface="Work Sans"/>
                <a:ea typeface="Work Sans"/>
                <a:cs typeface="Work Sans"/>
                <a:sym typeface="Work Sans"/>
              </a:rPr>
              <a:t>That is not realistic. </a:t>
            </a:r>
            <a:endParaRPr sz="2000">
              <a:latin typeface="Work Sans"/>
              <a:ea typeface="Work Sans"/>
              <a:cs typeface="Work Sans"/>
              <a:sym typeface="Work Sans"/>
            </a:endParaRPr>
          </a:p>
          <a:p>
            <a:pPr marL="0" lvl="0" indent="0" algn="l" rtl="0">
              <a:spcBef>
                <a:spcPts val="0"/>
              </a:spcBef>
              <a:spcAft>
                <a:spcPts val="0"/>
              </a:spcAft>
              <a:buNone/>
            </a:pPr>
            <a:endParaRPr sz="2000">
              <a:latin typeface="Work Sans"/>
              <a:ea typeface="Work Sans"/>
              <a:cs typeface="Work Sans"/>
              <a:sym typeface="Work Sans"/>
            </a:endParaRPr>
          </a:p>
          <a:p>
            <a:pPr marL="0" lvl="0" indent="0" algn="l" rtl="0">
              <a:spcBef>
                <a:spcPts val="0"/>
              </a:spcBef>
              <a:spcAft>
                <a:spcPts val="0"/>
              </a:spcAft>
              <a:buNone/>
            </a:pPr>
            <a:endParaRPr sz="2000">
              <a:latin typeface="Work Sans"/>
              <a:ea typeface="Work Sans"/>
              <a:cs typeface="Work Sans"/>
              <a:sym typeface="Work Sans"/>
            </a:endParaRPr>
          </a:p>
          <a:p>
            <a:pPr marL="0" lvl="0" indent="0" algn="l" rtl="0">
              <a:spcBef>
                <a:spcPts val="0"/>
              </a:spcBef>
              <a:spcAft>
                <a:spcPts val="0"/>
              </a:spcAft>
              <a:buNone/>
            </a:pPr>
            <a:r>
              <a:rPr lang="en" sz="2000">
                <a:latin typeface="Work Sans"/>
                <a:ea typeface="Work Sans"/>
                <a:cs typeface="Work Sans"/>
                <a:sym typeface="Work Sans"/>
              </a:rPr>
              <a:t>We need a solution that allows the phone to be used as a tool to be used for: work, calls, GPS, etc. but not for things like social media</a:t>
            </a:r>
            <a:endParaRPr sz="2000">
              <a:latin typeface="Work Sans"/>
              <a:ea typeface="Work Sans"/>
              <a:cs typeface="Work Sans"/>
              <a:sym typeface="Work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10"/>
        <p:cNvGrpSpPr/>
        <p:nvPr/>
      </p:nvGrpSpPr>
      <p:grpSpPr>
        <a:xfrm>
          <a:off x="0" y="0"/>
          <a:ext cx="0" cy="0"/>
          <a:chOff x="0" y="0"/>
          <a:chExt cx="0" cy="0"/>
        </a:xfrm>
      </p:grpSpPr>
      <p:sp>
        <p:nvSpPr>
          <p:cNvPr id="711" name="Google Shape;711;p83"/>
          <p:cNvSpPr txBox="1">
            <a:spLocks noGrp="1"/>
          </p:cNvSpPr>
          <p:nvPr>
            <p:ph type="title" idx="4294967295"/>
          </p:nvPr>
        </p:nvSpPr>
        <p:spPr>
          <a:xfrm>
            <a:off x="715100" y="1339450"/>
            <a:ext cx="1786800" cy="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712" name="Google Shape;712;p83"/>
          <p:cNvSpPr txBox="1">
            <a:spLocks noGrp="1"/>
          </p:cNvSpPr>
          <p:nvPr>
            <p:ph type="title" idx="4294967295"/>
          </p:nvPr>
        </p:nvSpPr>
        <p:spPr>
          <a:xfrm>
            <a:off x="248500" y="2362225"/>
            <a:ext cx="4276800" cy="16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Introducing PhoneBelt</a:t>
            </a:r>
            <a:endParaRPr/>
          </a:p>
        </p:txBody>
      </p:sp>
      <p:sp>
        <p:nvSpPr>
          <p:cNvPr id="713" name="Google Shape;713;p83"/>
          <p:cNvSpPr/>
          <p:nvPr/>
        </p:nvSpPr>
        <p:spPr>
          <a:xfrm>
            <a:off x="715100" y="2050149"/>
            <a:ext cx="1095300" cy="19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735;p86">
            <a:extLst>
              <a:ext uri="{FF2B5EF4-FFF2-40B4-BE49-F238E27FC236}">
                <a16:creationId xmlns:a16="http://schemas.microsoft.com/office/drawing/2014/main" id="{D3B7A564-3A30-8352-C658-64609E45DB23}"/>
              </a:ext>
            </a:extLst>
          </p:cNvPr>
          <p:cNvPicPr preferRelativeResize="0"/>
          <p:nvPr/>
        </p:nvPicPr>
        <p:blipFill rotWithShape="1">
          <a:blip r:embed="rId3">
            <a:alphaModFix/>
          </a:blip>
          <a:srcRect/>
          <a:stretch/>
        </p:blipFill>
        <p:spPr>
          <a:xfrm>
            <a:off x="5147914" y="1180475"/>
            <a:ext cx="2416700" cy="27495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4"/>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THE SOLUTION</a:t>
            </a:r>
            <a:endParaRPr sz="2500"/>
          </a:p>
        </p:txBody>
      </p:sp>
      <p:sp>
        <p:nvSpPr>
          <p:cNvPr id="720" name="Google Shape;720;p84"/>
          <p:cNvSpPr txBox="1"/>
          <p:nvPr/>
        </p:nvSpPr>
        <p:spPr>
          <a:xfrm>
            <a:off x="148857" y="907025"/>
            <a:ext cx="5816008" cy="42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Montserrat"/>
                <a:ea typeface="Montserrat"/>
                <a:cs typeface="Montserrat"/>
                <a:sym typeface="Montserrat"/>
              </a:rPr>
              <a:t>The</a:t>
            </a:r>
            <a:r>
              <a:rPr lang="en" sz="1600" b="1" dirty="0">
                <a:latin typeface="Montserrat"/>
                <a:ea typeface="Montserrat"/>
                <a:cs typeface="Montserrat"/>
                <a:sym typeface="Montserrat"/>
              </a:rPr>
              <a:t> PhoneBelt</a:t>
            </a:r>
            <a:r>
              <a:rPr lang="en" sz="1600" dirty="0">
                <a:latin typeface="Montserrat"/>
                <a:ea typeface="Montserrat"/>
                <a:cs typeface="Montserrat"/>
                <a:sym typeface="Montserrat"/>
              </a:rPr>
              <a:t> is a patent pending smart mount that detects two things: 1. If your teen is driving and 2. If your teen’s phone is buckled into the mount</a:t>
            </a:r>
            <a:endParaRPr sz="1600" dirty="0">
              <a:latin typeface="Montserrat"/>
              <a:ea typeface="Montserrat"/>
              <a:cs typeface="Montserrat"/>
              <a:sym typeface="Montserrat"/>
            </a:endParaRPr>
          </a:p>
          <a:p>
            <a:pPr marL="0" lvl="0" indent="0" algn="l" rtl="0">
              <a:spcBef>
                <a:spcPts val="0"/>
              </a:spcBef>
              <a:spcAft>
                <a:spcPts val="0"/>
              </a:spcAft>
              <a:buNone/>
            </a:pPr>
            <a:endParaRPr sz="1600" dirty="0">
              <a:latin typeface="Montserrat"/>
              <a:ea typeface="Montserrat"/>
              <a:cs typeface="Montserrat"/>
              <a:sym typeface="Montserrat"/>
            </a:endParaRPr>
          </a:p>
          <a:p>
            <a:pPr marL="0" lvl="0" indent="0" algn="l" rtl="0">
              <a:spcBef>
                <a:spcPts val="0"/>
              </a:spcBef>
              <a:spcAft>
                <a:spcPts val="0"/>
              </a:spcAft>
              <a:buNone/>
            </a:pPr>
            <a:r>
              <a:rPr lang="en" sz="1600" dirty="0">
                <a:latin typeface="Montserrat"/>
                <a:ea typeface="Montserrat"/>
                <a:cs typeface="Montserrat"/>
                <a:sym typeface="Montserrat"/>
              </a:rPr>
              <a:t>If the cellphone is taken out of the mount while driving, PhoneBelt begins chiming, just like a seat belt, until the phone is returned to the safety mount</a:t>
            </a:r>
            <a:endParaRPr sz="1600" dirty="0">
              <a:latin typeface="Montserrat"/>
              <a:ea typeface="Montserrat"/>
              <a:cs typeface="Montserrat"/>
              <a:sym typeface="Montserrat"/>
            </a:endParaRPr>
          </a:p>
          <a:p>
            <a:pPr marL="0" lvl="0" indent="0" algn="l" rtl="0">
              <a:spcBef>
                <a:spcPts val="0"/>
              </a:spcBef>
              <a:spcAft>
                <a:spcPts val="0"/>
              </a:spcAft>
              <a:buNone/>
            </a:pPr>
            <a:endParaRPr sz="1600" dirty="0">
              <a:latin typeface="Montserrat"/>
              <a:ea typeface="Montserrat"/>
              <a:cs typeface="Montserrat"/>
              <a:sym typeface="Montserrat"/>
            </a:endParaRPr>
          </a:p>
          <a:p>
            <a:pPr marL="0" lvl="0" indent="0" algn="l" rtl="0">
              <a:spcBef>
                <a:spcPts val="0"/>
              </a:spcBef>
              <a:spcAft>
                <a:spcPts val="0"/>
              </a:spcAft>
              <a:buNone/>
            </a:pPr>
            <a:r>
              <a:rPr lang="en" sz="1600" dirty="0">
                <a:latin typeface="Montserrat"/>
                <a:ea typeface="Montserrat"/>
                <a:cs typeface="Montserrat"/>
                <a:sym typeface="Montserrat"/>
              </a:rPr>
              <a:t>The PhoneBelt keeps the driver </a:t>
            </a:r>
            <a:r>
              <a:rPr lang="en" sz="1600" b="1" dirty="0">
                <a:latin typeface="Montserrat"/>
                <a:ea typeface="Montserrat"/>
                <a:cs typeface="Montserrat"/>
                <a:sym typeface="Montserrat"/>
              </a:rPr>
              <a:t>safe </a:t>
            </a:r>
            <a:r>
              <a:rPr lang="en" sz="1600" dirty="0">
                <a:latin typeface="Montserrat"/>
                <a:ea typeface="Montserrat"/>
                <a:cs typeface="Montserrat"/>
                <a:sym typeface="Montserrat"/>
              </a:rPr>
              <a:t>by keeping phone use productive and not distracting. The PhoneBelt positions your teenager’s cell phone in the safest position with the road in the peripheral vision - not on their lap (where most phone use occurs)</a:t>
            </a:r>
            <a:endParaRPr sz="1700" dirty="0">
              <a:latin typeface="Montserrat"/>
              <a:ea typeface="Montserrat"/>
              <a:cs typeface="Montserrat"/>
              <a:sym typeface="Montserrat"/>
            </a:endParaRPr>
          </a:p>
          <a:p>
            <a:pPr marL="0" lvl="0" indent="0" algn="l" rtl="0">
              <a:spcBef>
                <a:spcPts val="0"/>
              </a:spcBef>
              <a:spcAft>
                <a:spcPts val="0"/>
              </a:spcAft>
              <a:buNone/>
            </a:pPr>
            <a:endParaRPr sz="1700" dirty="0">
              <a:latin typeface="Montserrat"/>
              <a:ea typeface="Montserrat"/>
              <a:cs typeface="Montserrat"/>
              <a:sym typeface="Montserrat"/>
            </a:endParaRPr>
          </a:p>
        </p:txBody>
      </p:sp>
      <p:pic>
        <p:nvPicPr>
          <p:cNvPr id="2" name="Google Shape;735;p86">
            <a:extLst>
              <a:ext uri="{FF2B5EF4-FFF2-40B4-BE49-F238E27FC236}">
                <a16:creationId xmlns:a16="http://schemas.microsoft.com/office/drawing/2014/main" id="{5D03A847-D266-CBCB-0913-48F2EFFAC27A}"/>
              </a:ext>
            </a:extLst>
          </p:cNvPr>
          <p:cNvPicPr preferRelativeResize="0"/>
          <p:nvPr/>
        </p:nvPicPr>
        <p:blipFill rotWithShape="1">
          <a:blip r:embed="rId3">
            <a:alphaModFix/>
          </a:blip>
          <a:srcRect/>
          <a:stretch/>
        </p:blipFill>
        <p:spPr>
          <a:xfrm>
            <a:off x="6368901" y="1076710"/>
            <a:ext cx="2628122" cy="29900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8" name="Google Shape;728;p85"/>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THE SOLUTION</a:t>
            </a:r>
            <a:endParaRPr sz="2500"/>
          </a:p>
        </p:txBody>
      </p:sp>
      <p:sp>
        <p:nvSpPr>
          <p:cNvPr id="729" name="Google Shape;729;p85"/>
          <p:cNvSpPr txBox="1"/>
          <p:nvPr/>
        </p:nvSpPr>
        <p:spPr>
          <a:xfrm>
            <a:off x="386052" y="1725732"/>
            <a:ext cx="8371895" cy="25060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latin typeface="Montserrat"/>
                <a:ea typeface="Montserrat"/>
                <a:cs typeface="Montserrat"/>
                <a:sym typeface="Montserrat"/>
              </a:rPr>
              <a:t>The chiming alarm not only changes driver behavior in the moment, but it also leverages </a:t>
            </a:r>
            <a:r>
              <a:rPr lang="en" sz="1700" b="1" dirty="0">
                <a:latin typeface="Montserrat"/>
                <a:ea typeface="Montserrat"/>
                <a:cs typeface="Montserrat"/>
                <a:sym typeface="Montserrat"/>
              </a:rPr>
              <a:t>classical conditioning</a:t>
            </a:r>
            <a:r>
              <a:rPr lang="en" sz="1700" dirty="0">
                <a:latin typeface="Montserrat"/>
                <a:ea typeface="Montserrat"/>
                <a:cs typeface="Montserrat"/>
                <a:sym typeface="Montserrat"/>
              </a:rPr>
              <a:t> to change habits over time. Phone use while driving gets associated with the annoying chime leading to long term positive shifts in driver behavior</a:t>
            </a:r>
            <a:endParaRPr sz="1700" dirty="0">
              <a:latin typeface="Montserrat"/>
              <a:ea typeface="Montserrat"/>
              <a:cs typeface="Montserrat"/>
              <a:sym typeface="Montserrat"/>
            </a:endParaRPr>
          </a:p>
          <a:p>
            <a:pPr marL="0" lvl="0" indent="0" algn="l" rtl="0">
              <a:spcBef>
                <a:spcPts val="0"/>
              </a:spcBef>
              <a:spcAft>
                <a:spcPts val="0"/>
              </a:spcAft>
              <a:buNone/>
            </a:pPr>
            <a:endParaRPr sz="1700" dirty="0">
              <a:latin typeface="Montserrat"/>
              <a:ea typeface="Montserrat"/>
              <a:cs typeface="Montserrat"/>
              <a:sym typeface="Montserrat"/>
            </a:endParaRPr>
          </a:p>
          <a:p>
            <a:pPr marL="0" lvl="0" indent="0" algn="l" rtl="0">
              <a:spcBef>
                <a:spcPts val="0"/>
              </a:spcBef>
              <a:spcAft>
                <a:spcPts val="0"/>
              </a:spcAft>
              <a:buNone/>
            </a:pPr>
            <a:r>
              <a:rPr lang="en" sz="1700" dirty="0">
                <a:latin typeface="Montserrat"/>
                <a:ea typeface="Montserrat"/>
                <a:cs typeface="Montserrat"/>
                <a:sym typeface="Montserrat"/>
              </a:rPr>
              <a:t>Like the seat belt, the PhoneBelt has is a tremendous opportunity to build good driving habits, reduce accidents, and </a:t>
            </a:r>
            <a:r>
              <a:rPr lang="en" sz="1700" b="1" dirty="0">
                <a:latin typeface="Montserrat"/>
                <a:ea typeface="Montserrat"/>
                <a:cs typeface="Montserrat"/>
                <a:sym typeface="Montserrat"/>
              </a:rPr>
              <a:t>save lives</a:t>
            </a:r>
            <a:r>
              <a:rPr lang="en" sz="1700" dirty="0">
                <a:latin typeface="Montserrat"/>
                <a:ea typeface="Montserrat"/>
                <a:cs typeface="Montserrat"/>
                <a:sym typeface="Montserrat"/>
              </a:rPr>
              <a:t>.</a:t>
            </a:r>
            <a:r>
              <a:rPr lang="en" sz="1700" b="1" dirty="0">
                <a:latin typeface="Montserrat"/>
                <a:ea typeface="Montserrat"/>
                <a:cs typeface="Montserrat"/>
                <a:sym typeface="Montserrat"/>
              </a:rPr>
              <a:t> </a:t>
            </a:r>
            <a:endParaRPr sz="1700" dirty="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6" name="Google Shape;736;p86"/>
          <p:cNvSpPr txBox="1"/>
          <p:nvPr/>
        </p:nvSpPr>
        <p:spPr>
          <a:xfrm>
            <a:off x="947700" y="0"/>
            <a:ext cx="72486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latin typeface="Montserrat ExtraBold"/>
                <a:ea typeface="Montserrat ExtraBold"/>
                <a:cs typeface="Montserrat ExtraBold"/>
                <a:sym typeface="Montserrat ExtraBold"/>
              </a:rPr>
              <a:t>Other Features &amp; Innovations</a:t>
            </a:r>
            <a:endParaRPr sz="2500">
              <a:latin typeface="Montserrat ExtraBold"/>
              <a:ea typeface="Montserrat ExtraBold"/>
              <a:cs typeface="Montserrat ExtraBold"/>
              <a:sym typeface="Montserrat ExtraBold"/>
            </a:endParaRPr>
          </a:p>
        </p:txBody>
      </p:sp>
      <p:sp>
        <p:nvSpPr>
          <p:cNvPr id="737" name="Google Shape;737;p86"/>
          <p:cNvSpPr txBox="1"/>
          <p:nvPr/>
        </p:nvSpPr>
        <p:spPr>
          <a:xfrm>
            <a:off x="487224" y="569400"/>
            <a:ext cx="8465390" cy="45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latin typeface="Work Sans"/>
                <a:ea typeface="Work Sans"/>
                <a:cs typeface="Work Sans"/>
                <a:sym typeface="Work Sans"/>
              </a:rPr>
              <a:t>Wireless Charging</a:t>
            </a:r>
            <a:endParaRPr sz="2200" dirty="0">
              <a:latin typeface="Work Sans"/>
              <a:ea typeface="Work Sans"/>
              <a:cs typeface="Work Sans"/>
              <a:sym typeface="Work Sans"/>
            </a:endParaRPr>
          </a:p>
          <a:p>
            <a:pPr marL="0" lvl="0" indent="0" algn="l" rtl="0">
              <a:spcBef>
                <a:spcPts val="0"/>
              </a:spcBef>
              <a:spcAft>
                <a:spcPts val="0"/>
              </a:spcAft>
              <a:buNone/>
            </a:pPr>
            <a:r>
              <a:rPr lang="en" sz="1200" dirty="0">
                <a:latin typeface="Work Sans"/>
                <a:ea typeface="Work Sans"/>
                <a:cs typeface="Work Sans"/>
                <a:sym typeface="Work Sans"/>
              </a:rPr>
              <a:t>Get rid of all the wires around your car</a:t>
            </a:r>
            <a:endParaRPr sz="1200" dirty="0">
              <a:latin typeface="Work Sans"/>
              <a:ea typeface="Work Sans"/>
              <a:cs typeface="Work Sans"/>
              <a:sym typeface="Work Sans"/>
            </a:endParaRPr>
          </a:p>
          <a:p>
            <a:pPr marL="0" lvl="0" indent="0" algn="l" rtl="0">
              <a:spcBef>
                <a:spcPts val="0"/>
              </a:spcBef>
              <a:spcAft>
                <a:spcPts val="0"/>
              </a:spcAft>
              <a:buNone/>
            </a:pPr>
            <a:endParaRPr sz="1200" dirty="0">
              <a:latin typeface="Work Sans"/>
              <a:ea typeface="Work Sans"/>
              <a:cs typeface="Work Sans"/>
              <a:sym typeface="Work Sans"/>
            </a:endParaRPr>
          </a:p>
          <a:p>
            <a:pPr marL="0" lvl="0" indent="0" algn="l" rtl="0">
              <a:spcBef>
                <a:spcPts val="0"/>
              </a:spcBef>
              <a:spcAft>
                <a:spcPts val="0"/>
              </a:spcAft>
              <a:buNone/>
            </a:pPr>
            <a:r>
              <a:rPr lang="en" sz="2200" dirty="0">
                <a:latin typeface="Work Sans"/>
                <a:ea typeface="Work Sans"/>
                <a:cs typeface="Work Sans"/>
                <a:sym typeface="Work Sans"/>
              </a:rPr>
              <a:t>Easy Touch Activation</a:t>
            </a:r>
            <a:endParaRPr sz="2200" dirty="0">
              <a:latin typeface="Work Sans"/>
              <a:ea typeface="Work Sans"/>
              <a:cs typeface="Work Sans"/>
              <a:sym typeface="Work Sans"/>
            </a:endParaRPr>
          </a:p>
          <a:p>
            <a:pPr marL="0" lvl="0" indent="0" algn="l" rtl="0">
              <a:spcBef>
                <a:spcPts val="0"/>
              </a:spcBef>
              <a:spcAft>
                <a:spcPts val="0"/>
              </a:spcAft>
              <a:buNone/>
            </a:pPr>
            <a:r>
              <a:rPr lang="en" sz="1200" dirty="0">
                <a:latin typeface="Work Sans"/>
                <a:ea typeface="Work Sans"/>
                <a:cs typeface="Work Sans"/>
                <a:sym typeface="Work Sans"/>
              </a:rPr>
              <a:t>Detects your phone and auto clamps using a small motor. Press button on the side for a quick release. Motorized arms for a better grip</a:t>
            </a:r>
            <a:endParaRPr sz="1200" dirty="0">
              <a:latin typeface="Work Sans"/>
              <a:ea typeface="Work Sans"/>
              <a:cs typeface="Work Sans"/>
              <a:sym typeface="Work Sans"/>
            </a:endParaRPr>
          </a:p>
          <a:p>
            <a:pPr marL="0" lvl="0" indent="0" algn="l" rtl="0">
              <a:spcBef>
                <a:spcPts val="0"/>
              </a:spcBef>
              <a:spcAft>
                <a:spcPts val="0"/>
              </a:spcAft>
              <a:buNone/>
            </a:pPr>
            <a:endParaRPr sz="1200" dirty="0">
              <a:latin typeface="Work Sans"/>
              <a:ea typeface="Work Sans"/>
              <a:cs typeface="Work Sans"/>
              <a:sym typeface="Work Sans"/>
            </a:endParaRPr>
          </a:p>
          <a:p>
            <a:pPr marL="0" lvl="0" indent="0" algn="l" rtl="0">
              <a:spcBef>
                <a:spcPts val="0"/>
              </a:spcBef>
              <a:spcAft>
                <a:spcPts val="0"/>
              </a:spcAft>
              <a:buNone/>
            </a:pPr>
            <a:r>
              <a:rPr lang="en" sz="2200" dirty="0">
                <a:latin typeface="Work Sans"/>
                <a:ea typeface="Work Sans"/>
                <a:cs typeface="Work Sans"/>
                <a:sym typeface="Work Sans"/>
              </a:rPr>
              <a:t>Strong Adhesive </a:t>
            </a:r>
            <a:endParaRPr sz="2200" dirty="0">
              <a:latin typeface="Work Sans"/>
              <a:ea typeface="Work Sans"/>
              <a:cs typeface="Work Sans"/>
              <a:sym typeface="Work Sans"/>
            </a:endParaRPr>
          </a:p>
          <a:p>
            <a:pPr marL="0" lvl="0" indent="0" algn="l" rtl="0">
              <a:spcBef>
                <a:spcPts val="0"/>
              </a:spcBef>
              <a:spcAft>
                <a:spcPts val="0"/>
              </a:spcAft>
              <a:buNone/>
            </a:pPr>
            <a:r>
              <a:rPr lang="en" sz="1200" dirty="0">
                <a:latin typeface="Work Sans"/>
                <a:ea typeface="Work Sans"/>
                <a:cs typeface="Work Sans"/>
                <a:sym typeface="Work Sans"/>
              </a:rPr>
              <a:t>A 3M adhesive to have it stick on &amp; stay on.</a:t>
            </a:r>
            <a:endParaRPr sz="1200" dirty="0">
              <a:latin typeface="Work Sans"/>
              <a:ea typeface="Work Sans"/>
              <a:cs typeface="Work Sans"/>
              <a:sym typeface="Work Sans"/>
            </a:endParaRPr>
          </a:p>
          <a:p>
            <a:pPr marL="0" lvl="0" indent="0" algn="l" rtl="0">
              <a:spcBef>
                <a:spcPts val="0"/>
              </a:spcBef>
              <a:spcAft>
                <a:spcPts val="0"/>
              </a:spcAft>
              <a:buNone/>
            </a:pPr>
            <a:endParaRPr sz="1200" dirty="0">
              <a:latin typeface="Work Sans"/>
              <a:ea typeface="Work Sans"/>
              <a:cs typeface="Work Sans"/>
              <a:sym typeface="Work Sans"/>
            </a:endParaRPr>
          </a:p>
          <a:p>
            <a:pPr marL="0" lvl="0" indent="0" algn="l" rtl="0">
              <a:spcBef>
                <a:spcPts val="0"/>
              </a:spcBef>
              <a:spcAft>
                <a:spcPts val="0"/>
              </a:spcAft>
              <a:buNone/>
            </a:pPr>
            <a:r>
              <a:rPr lang="en" sz="2200" dirty="0">
                <a:latin typeface="Work Sans"/>
                <a:ea typeface="Work Sans"/>
                <a:cs typeface="Work Sans"/>
                <a:sym typeface="Work Sans"/>
              </a:rPr>
              <a:t>No Hassle Setup</a:t>
            </a:r>
            <a:endParaRPr sz="2200" dirty="0">
              <a:latin typeface="Work Sans"/>
              <a:ea typeface="Work Sans"/>
              <a:cs typeface="Work Sans"/>
              <a:sym typeface="Work Sans"/>
            </a:endParaRPr>
          </a:p>
          <a:p>
            <a:pPr marL="0" lvl="0" indent="0" algn="l" rtl="0">
              <a:spcBef>
                <a:spcPts val="0"/>
              </a:spcBef>
              <a:spcAft>
                <a:spcPts val="0"/>
              </a:spcAft>
              <a:buNone/>
            </a:pPr>
            <a:r>
              <a:rPr lang="en" sz="1200" dirty="0">
                <a:latin typeface="Work Sans"/>
                <a:ea typeface="Work Sans"/>
                <a:cs typeface="Work Sans"/>
                <a:sym typeface="Work Sans"/>
              </a:rPr>
              <a:t>Unlike other mounts, our better design comes pre assembled which saves you installation time. Just stick and wait.</a:t>
            </a:r>
            <a:endParaRPr sz="1200" dirty="0">
              <a:latin typeface="Work Sans"/>
              <a:ea typeface="Work Sans"/>
              <a:cs typeface="Work Sans"/>
              <a:sym typeface="Work Sans"/>
            </a:endParaRPr>
          </a:p>
          <a:p>
            <a:pPr marL="0" lvl="0" indent="0" algn="l" rtl="0">
              <a:spcBef>
                <a:spcPts val="0"/>
              </a:spcBef>
              <a:spcAft>
                <a:spcPts val="0"/>
              </a:spcAft>
              <a:buNone/>
            </a:pPr>
            <a:endParaRPr sz="1200" dirty="0">
              <a:latin typeface="Work Sans"/>
              <a:ea typeface="Work Sans"/>
              <a:cs typeface="Work Sans"/>
              <a:sym typeface="Work Sans"/>
            </a:endParaRPr>
          </a:p>
          <a:p>
            <a:pPr marL="0" lvl="0" indent="0" algn="l" rtl="0">
              <a:spcBef>
                <a:spcPts val="0"/>
              </a:spcBef>
              <a:spcAft>
                <a:spcPts val="0"/>
              </a:spcAft>
              <a:buNone/>
            </a:pPr>
            <a:r>
              <a:rPr lang="en" sz="2200" dirty="0">
                <a:latin typeface="Work Sans"/>
                <a:ea typeface="Work Sans"/>
                <a:cs typeface="Work Sans"/>
                <a:sym typeface="Work Sans"/>
              </a:rPr>
              <a:t>Silence Non-Urgent Notifications </a:t>
            </a:r>
            <a:endParaRPr sz="2200" dirty="0">
              <a:latin typeface="Work Sans"/>
              <a:ea typeface="Work Sans"/>
              <a:cs typeface="Work Sans"/>
              <a:sym typeface="Work Sans"/>
            </a:endParaRPr>
          </a:p>
          <a:p>
            <a:pPr marL="0" lvl="0" indent="0" algn="l" rtl="0">
              <a:spcBef>
                <a:spcPts val="0"/>
              </a:spcBef>
              <a:spcAft>
                <a:spcPts val="0"/>
              </a:spcAft>
              <a:buNone/>
            </a:pPr>
            <a:r>
              <a:rPr lang="en" sz="1200" dirty="0">
                <a:latin typeface="Work Sans"/>
                <a:ea typeface="Work Sans"/>
                <a:cs typeface="Work Sans"/>
                <a:sym typeface="Work Sans"/>
              </a:rPr>
              <a:t>NFC tech that puts your phone in a Do Not Disturb While Driving mode to silence non-urgent &amp; distracting notifications like social media updates</a:t>
            </a:r>
            <a:endParaRPr sz="1200" dirty="0">
              <a:latin typeface="Work Sans"/>
              <a:ea typeface="Work Sans"/>
              <a:cs typeface="Work Sans"/>
              <a:sym typeface="Work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7"/>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Demo</a:t>
            </a:r>
            <a:endParaRPr/>
          </a:p>
        </p:txBody>
      </p:sp>
      <p:sp>
        <p:nvSpPr>
          <p:cNvPr id="743" name="Google Shape;743;p87"/>
          <p:cNvSpPr txBox="1"/>
          <p:nvPr/>
        </p:nvSpPr>
        <p:spPr>
          <a:xfrm>
            <a:off x="1959750" y="1231975"/>
            <a:ext cx="522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Work Sans"/>
                <a:ea typeface="Work Sans"/>
                <a:cs typeface="Work Sans"/>
                <a:sym typeface="Work Sans"/>
              </a:rPr>
              <a:t>https://youtu.be/QCW7UKiA8wA</a:t>
            </a:r>
            <a:endParaRPr>
              <a:latin typeface="Work Sans"/>
              <a:ea typeface="Work Sans"/>
              <a:cs typeface="Work Sans"/>
              <a:sym typeface="Work Sans"/>
            </a:endParaRPr>
          </a:p>
        </p:txBody>
      </p:sp>
      <p:pic>
        <p:nvPicPr>
          <p:cNvPr id="744" name="Google Shape;744;p87"/>
          <p:cNvPicPr preferRelativeResize="0"/>
          <p:nvPr/>
        </p:nvPicPr>
        <p:blipFill>
          <a:blip r:embed="rId3">
            <a:alphaModFix/>
          </a:blip>
          <a:stretch>
            <a:fillRect/>
          </a:stretch>
        </p:blipFill>
        <p:spPr>
          <a:xfrm>
            <a:off x="3143250" y="1726775"/>
            <a:ext cx="2857500" cy="285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9"/>
          <p:cNvSpPr txBox="1">
            <a:spLocks noGrp="1"/>
          </p:cNvSpPr>
          <p:nvPr>
            <p:ph type="body" idx="1"/>
          </p:nvPr>
        </p:nvSpPr>
        <p:spPr>
          <a:xfrm>
            <a:off x="2752863" y="1925763"/>
            <a:ext cx="840600" cy="772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t>BLE</a:t>
            </a:r>
            <a:endParaRPr/>
          </a:p>
        </p:txBody>
      </p:sp>
      <p:pic>
        <p:nvPicPr>
          <p:cNvPr id="580" name="Google Shape;580;p69"/>
          <p:cNvPicPr preferRelativeResize="0"/>
          <p:nvPr/>
        </p:nvPicPr>
        <p:blipFill rotWithShape="1">
          <a:blip r:embed="rId3">
            <a:alphaModFix/>
          </a:blip>
          <a:srcRect l="4111" r="4120"/>
          <a:stretch/>
        </p:blipFill>
        <p:spPr>
          <a:xfrm>
            <a:off x="3963309" y="979875"/>
            <a:ext cx="1287925" cy="2770225"/>
          </a:xfrm>
          <a:prstGeom prst="rect">
            <a:avLst/>
          </a:prstGeom>
          <a:noFill/>
          <a:ln>
            <a:noFill/>
          </a:ln>
        </p:spPr>
      </p:pic>
      <p:pic>
        <p:nvPicPr>
          <p:cNvPr id="581" name="Google Shape;581;p69"/>
          <p:cNvPicPr preferRelativeResize="0"/>
          <p:nvPr/>
        </p:nvPicPr>
        <p:blipFill rotWithShape="1">
          <a:blip r:embed="rId4">
            <a:alphaModFix/>
          </a:blip>
          <a:srcRect l="15714" r="14286"/>
          <a:stretch/>
        </p:blipFill>
        <p:spPr>
          <a:xfrm>
            <a:off x="6760950" y="1745654"/>
            <a:ext cx="2347776" cy="1796696"/>
          </a:xfrm>
          <a:prstGeom prst="rect">
            <a:avLst/>
          </a:prstGeom>
          <a:noFill/>
          <a:ln>
            <a:noFill/>
          </a:ln>
        </p:spPr>
      </p:pic>
      <p:pic>
        <p:nvPicPr>
          <p:cNvPr id="582" name="Google Shape;582;p69"/>
          <p:cNvPicPr preferRelativeResize="0"/>
          <p:nvPr/>
        </p:nvPicPr>
        <p:blipFill rotWithShape="1">
          <a:blip r:embed="rId5">
            <a:alphaModFix/>
          </a:blip>
          <a:srcRect l="9349" t="28396" r="9283" b="28170"/>
          <a:stretch/>
        </p:blipFill>
        <p:spPr>
          <a:xfrm>
            <a:off x="2449325" y="2289613"/>
            <a:ext cx="1447700" cy="772749"/>
          </a:xfrm>
          <a:prstGeom prst="rect">
            <a:avLst/>
          </a:prstGeom>
          <a:noFill/>
          <a:ln>
            <a:noFill/>
          </a:ln>
        </p:spPr>
      </p:pic>
      <p:pic>
        <p:nvPicPr>
          <p:cNvPr id="583" name="Google Shape;583;p69"/>
          <p:cNvPicPr preferRelativeResize="0"/>
          <p:nvPr/>
        </p:nvPicPr>
        <p:blipFill rotWithShape="1">
          <a:blip r:embed="rId5">
            <a:alphaModFix/>
          </a:blip>
          <a:srcRect l="9349" t="28396" r="9283" b="28170"/>
          <a:stretch/>
        </p:blipFill>
        <p:spPr>
          <a:xfrm>
            <a:off x="5282237" y="2289613"/>
            <a:ext cx="1447700" cy="772749"/>
          </a:xfrm>
          <a:prstGeom prst="rect">
            <a:avLst/>
          </a:prstGeom>
          <a:noFill/>
          <a:ln>
            <a:noFill/>
          </a:ln>
        </p:spPr>
      </p:pic>
      <p:sp>
        <p:nvSpPr>
          <p:cNvPr id="584" name="Google Shape;584;p69"/>
          <p:cNvSpPr txBox="1">
            <a:spLocks noGrp="1"/>
          </p:cNvSpPr>
          <p:nvPr>
            <p:ph type="body" idx="1"/>
          </p:nvPr>
        </p:nvSpPr>
        <p:spPr>
          <a:xfrm>
            <a:off x="5420775" y="1925763"/>
            <a:ext cx="1170600" cy="772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t>Cellular</a:t>
            </a:r>
            <a:endParaRPr/>
          </a:p>
        </p:txBody>
      </p:sp>
      <p:sp>
        <p:nvSpPr>
          <p:cNvPr id="585" name="Google Shape;585;p69"/>
          <p:cNvSpPr txBox="1">
            <a:spLocks noGrp="1"/>
          </p:cNvSpPr>
          <p:nvPr>
            <p:ph type="body" idx="1"/>
          </p:nvPr>
        </p:nvSpPr>
        <p:spPr>
          <a:xfrm>
            <a:off x="502338" y="3690275"/>
            <a:ext cx="1287900" cy="7728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2500">
                <a:solidFill>
                  <a:srgbClr val="000000"/>
                </a:solidFill>
              </a:rPr>
              <a:t>Beacon</a:t>
            </a:r>
            <a:endParaRPr sz="2500">
              <a:solidFill>
                <a:srgbClr val="000000"/>
              </a:solidFill>
            </a:endParaRPr>
          </a:p>
        </p:txBody>
      </p:sp>
      <p:sp>
        <p:nvSpPr>
          <p:cNvPr id="586" name="Google Shape;586;p69"/>
          <p:cNvSpPr txBox="1">
            <a:spLocks noGrp="1"/>
          </p:cNvSpPr>
          <p:nvPr>
            <p:ph type="body" idx="1"/>
          </p:nvPr>
        </p:nvSpPr>
        <p:spPr>
          <a:xfrm>
            <a:off x="3984375" y="3690275"/>
            <a:ext cx="1287900" cy="7728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2500">
                <a:solidFill>
                  <a:srgbClr val="000000"/>
                </a:solidFill>
              </a:rPr>
              <a:t>App</a:t>
            </a:r>
            <a:endParaRPr sz="2500">
              <a:solidFill>
                <a:srgbClr val="000000"/>
              </a:solidFill>
            </a:endParaRPr>
          </a:p>
        </p:txBody>
      </p:sp>
      <p:sp>
        <p:nvSpPr>
          <p:cNvPr id="587" name="Google Shape;587;p69"/>
          <p:cNvSpPr txBox="1">
            <a:spLocks noGrp="1"/>
          </p:cNvSpPr>
          <p:nvPr>
            <p:ph type="body" idx="1"/>
          </p:nvPr>
        </p:nvSpPr>
        <p:spPr>
          <a:xfrm>
            <a:off x="7353750" y="3690275"/>
            <a:ext cx="1287900" cy="7728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2500">
                <a:solidFill>
                  <a:schemeClr val="dk1"/>
                </a:solidFill>
              </a:rPr>
              <a:t>Cloud</a:t>
            </a:r>
            <a:endParaRPr sz="2500">
              <a:solidFill>
                <a:schemeClr val="dk1"/>
              </a:solidFill>
            </a:endParaRPr>
          </a:p>
        </p:txBody>
      </p:sp>
      <p:pic>
        <p:nvPicPr>
          <p:cNvPr id="588" name="Google Shape;588;p69"/>
          <p:cNvPicPr preferRelativeResize="0"/>
          <p:nvPr/>
        </p:nvPicPr>
        <p:blipFill>
          <a:blip r:embed="rId6">
            <a:alphaModFix/>
          </a:blip>
          <a:stretch>
            <a:fillRect/>
          </a:stretch>
        </p:blipFill>
        <p:spPr>
          <a:xfrm>
            <a:off x="35275" y="1593321"/>
            <a:ext cx="2347775" cy="2020804"/>
          </a:xfrm>
          <a:prstGeom prst="rect">
            <a:avLst/>
          </a:prstGeom>
          <a:noFill/>
          <a:ln>
            <a:noFill/>
          </a:ln>
        </p:spPr>
      </p:pic>
      <p:pic>
        <p:nvPicPr>
          <p:cNvPr id="589" name="Google Shape;589;p69"/>
          <p:cNvPicPr preferRelativeResize="0"/>
          <p:nvPr/>
        </p:nvPicPr>
        <p:blipFill>
          <a:blip r:embed="rId7">
            <a:alphaModFix/>
          </a:blip>
          <a:stretch>
            <a:fillRect/>
          </a:stretch>
        </p:blipFill>
        <p:spPr>
          <a:xfrm>
            <a:off x="669696" y="4157275"/>
            <a:ext cx="932138" cy="932138"/>
          </a:xfrm>
          <a:prstGeom prst="rect">
            <a:avLst/>
          </a:prstGeom>
          <a:noFill/>
          <a:ln>
            <a:noFill/>
          </a:ln>
        </p:spPr>
      </p:pic>
      <p:pic>
        <p:nvPicPr>
          <p:cNvPr id="590" name="Google Shape;590;p69"/>
          <p:cNvPicPr preferRelativeResize="0"/>
          <p:nvPr/>
        </p:nvPicPr>
        <p:blipFill>
          <a:blip r:embed="rId8">
            <a:alphaModFix/>
          </a:blip>
          <a:stretch>
            <a:fillRect/>
          </a:stretch>
        </p:blipFill>
        <p:spPr>
          <a:xfrm>
            <a:off x="4218562" y="4206248"/>
            <a:ext cx="840600" cy="840600"/>
          </a:xfrm>
          <a:prstGeom prst="rect">
            <a:avLst/>
          </a:prstGeom>
          <a:noFill/>
          <a:ln>
            <a:noFill/>
          </a:ln>
        </p:spPr>
      </p:pic>
      <p:pic>
        <p:nvPicPr>
          <p:cNvPr id="591" name="Google Shape;591;p69"/>
          <p:cNvPicPr preferRelativeResize="0"/>
          <p:nvPr/>
        </p:nvPicPr>
        <p:blipFill>
          <a:blip r:embed="rId9">
            <a:alphaModFix/>
          </a:blip>
          <a:stretch>
            <a:fillRect/>
          </a:stretch>
        </p:blipFill>
        <p:spPr>
          <a:xfrm>
            <a:off x="7542171" y="4206250"/>
            <a:ext cx="932138" cy="9321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8"/>
        <p:cNvGrpSpPr/>
        <p:nvPr/>
      </p:nvGrpSpPr>
      <p:grpSpPr>
        <a:xfrm>
          <a:off x="0" y="0"/>
          <a:ext cx="0" cy="0"/>
          <a:chOff x="0" y="0"/>
          <a:chExt cx="0" cy="0"/>
        </a:xfrm>
      </p:grpSpPr>
      <p:sp>
        <p:nvSpPr>
          <p:cNvPr id="749" name="Google Shape;749;p88"/>
          <p:cNvSpPr txBox="1">
            <a:spLocks noGrp="1"/>
          </p:cNvSpPr>
          <p:nvPr>
            <p:ph type="title" idx="4294967295"/>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TARGET CONSUMER</a:t>
            </a:r>
            <a:endParaRPr sz="2500"/>
          </a:p>
        </p:txBody>
      </p:sp>
      <p:sp>
        <p:nvSpPr>
          <p:cNvPr id="750" name="Google Shape;750;p88"/>
          <p:cNvSpPr txBox="1"/>
          <p:nvPr/>
        </p:nvSpPr>
        <p:spPr>
          <a:xfrm>
            <a:off x="365250" y="960350"/>
            <a:ext cx="8413500" cy="3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Roboto"/>
                <a:ea typeface="Roboto"/>
                <a:cs typeface="Roboto"/>
                <a:sym typeface="Roboto"/>
              </a:rPr>
              <a:t>Sally is the mother of two kids. Her eldest, Jake, just turned 16 and earned his driver's license. Sally is planning on buying Jake a used car to celebrate and so he can start driving himself to and from school. She is excited to get a break from driving, but she is also worried about Jake driving unsupervised. She sees Jake using his phone all the time (with friends, watching TV,  while eating dinner) and she worries he won't stay off the phone while driving either. He loves watching TikTok whenever he has free time and she has already seen him check his phone during stop lights. Sally wants Jake to be safe and feels out of control when she's not in the car with him.</a:t>
            </a:r>
            <a:endParaRPr sz="21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54"/>
        <p:cNvGrpSpPr/>
        <p:nvPr/>
      </p:nvGrpSpPr>
      <p:grpSpPr>
        <a:xfrm>
          <a:off x="0" y="0"/>
          <a:ext cx="0" cy="0"/>
          <a:chOff x="0" y="0"/>
          <a:chExt cx="0" cy="0"/>
        </a:xfrm>
      </p:grpSpPr>
      <p:pic>
        <p:nvPicPr>
          <p:cNvPr id="755" name="Google Shape;755;p89"/>
          <p:cNvPicPr preferRelativeResize="0">
            <a:picLocks noGrp="1"/>
          </p:cNvPicPr>
          <p:nvPr>
            <p:ph type="pic" idx="2"/>
          </p:nvPr>
        </p:nvPicPr>
        <p:blipFill rotWithShape="1">
          <a:blip r:embed="rId3">
            <a:alphaModFix/>
          </a:blip>
          <a:srcRect l="27514" t="-1310" r="12580" b="1310"/>
          <a:stretch/>
        </p:blipFill>
        <p:spPr>
          <a:xfrm>
            <a:off x="4104900" y="247650"/>
            <a:ext cx="3818399" cy="4648200"/>
          </a:xfrm>
          <a:prstGeom prst="rect">
            <a:avLst/>
          </a:prstGeom>
          <a:noFill/>
          <a:ln>
            <a:noFill/>
          </a:ln>
        </p:spPr>
      </p:pic>
      <p:sp>
        <p:nvSpPr>
          <p:cNvPr id="756" name="Google Shape;756;p89"/>
          <p:cNvSpPr txBox="1">
            <a:spLocks noGrp="1"/>
          </p:cNvSpPr>
          <p:nvPr>
            <p:ph type="title" idx="4294967295"/>
          </p:nvPr>
        </p:nvSpPr>
        <p:spPr>
          <a:xfrm>
            <a:off x="715100" y="1339450"/>
            <a:ext cx="1786800" cy="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757" name="Google Shape;757;p89"/>
          <p:cNvSpPr txBox="1">
            <a:spLocks noGrp="1"/>
          </p:cNvSpPr>
          <p:nvPr>
            <p:ph type="title" idx="4294967295"/>
          </p:nvPr>
        </p:nvSpPr>
        <p:spPr>
          <a:xfrm>
            <a:off x="359400" y="3073900"/>
            <a:ext cx="4482300" cy="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a:t>
            </a:r>
            <a:endParaRPr/>
          </a:p>
          <a:p>
            <a:pPr marL="0" lvl="0" indent="0" algn="l" rtl="0">
              <a:spcBef>
                <a:spcPts val="0"/>
              </a:spcBef>
              <a:spcAft>
                <a:spcPts val="0"/>
              </a:spcAft>
              <a:buNone/>
            </a:pPr>
            <a:r>
              <a:rPr lang="en"/>
              <a:t>Analysis</a:t>
            </a:r>
            <a:endParaRPr/>
          </a:p>
        </p:txBody>
      </p:sp>
      <p:sp>
        <p:nvSpPr>
          <p:cNvPr id="758" name="Google Shape;758;p89"/>
          <p:cNvSpPr/>
          <p:nvPr/>
        </p:nvSpPr>
        <p:spPr>
          <a:xfrm>
            <a:off x="715100" y="2050149"/>
            <a:ext cx="1095300" cy="19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2"/>
        <p:cNvGrpSpPr/>
        <p:nvPr/>
      </p:nvGrpSpPr>
      <p:grpSpPr>
        <a:xfrm>
          <a:off x="0" y="0"/>
          <a:ext cx="0" cy="0"/>
          <a:chOff x="0" y="0"/>
          <a:chExt cx="0" cy="0"/>
        </a:xfrm>
      </p:grpSpPr>
      <p:sp>
        <p:nvSpPr>
          <p:cNvPr id="763" name="Google Shape;763;p90"/>
          <p:cNvSpPr txBox="1"/>
          <p:nvPr/>
        </p:nvSpPr>
        <p:spPr>
          <a:xfrm>
            <a:off x="1226735" y="0"/>
            <a:ext cx="70314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32323"/>
                </a:solidFill>
                <a:latin typeface="Montserrat ExtraBold"/>
                <a:ea typeface="Montserrat ExtraBold"/>
                <a:cs typeface="Montserrat ExtraBold"/>
                <a:sym typeface="Montserrat ExtraBold"/>
              </a:rPr>
              <a:t>B2B SOLUTIONS</a:t>
            </a:r>
            <a:endParaRPr sz="2500">
              <a:solidFill>
                <a:srgbClr val="232323"/>
              </a:solidFill>
              <a:latin typeface="Montserrat ExtraBold"/>
              <a:ea typeface="Montserrat ExtraBold"/>
              <a:cs typeface="Montserrat ExtraBold"/>
              <a:sym typeface="Montserrat ExtraBold"/>
            </a:endParaRPr>
          </a:p>
        </p:txBody>
      </p:sp>
      <p:pic>
        <p:nvPicPr>
          <p:cNvPr id="764" name="Google Shape;764;p90"/>
          <p:cNvPicPr preferRelativeResize="0"/>
          <p:nvPr/>
        </p:nvPicPr>
        <p:blipFill>
          <a:blip r:embed="rId3">
            <a:alphaModFix/>
          </a:blip>
          <a:stretch>
            <a:fillRect/>
          </a:stretch>
        </p:blipFill>
        <p:spPr>
          <a:xfrm>
            <a:off x="675424" y="846851"/>
            <a:ext cx="2578201" cy="1339297"/>
          </a:xfrm>
          <a:prstGeom prst="rect">
            <a:avLst/>
          </a:prstGeom>
          <a:noFill/>
          <a:ln>
            <a:noFill/>
          </a:ln>
        </p:spPr>
      </p:pic>
      <p:pic>
        <p:nvPicPr>
          <p:cNvPr id="765" name="Google Shape;765;p90"/>
          <p:cNvPicPr preferRelativeResize="0"/>
          <p:nvPr/>
        </p:nvPicPr>
        <p:blipFill>
          <a:blip r:embed="rId4">
            <a:alphaModFix/>
          </a:blip>
          <a:stretch>
            <a:fillRect/>
          </a:stretch>
        </p:blipFill>
        <p:spPr>
          <a:xfrm>
            <a:off x="4399447" y="897704"/>
            <a:ext cx="3562788" cy="354534"/>
          </a:xfrm>
          <a:prstGeom prst="rect">
            <a:avLst/>
          </a:prstGeom>
          <a:noFill/>
          <a:ln>
            <a:noFill/>
          </a:ln>
        </p:spPr>
      </p:pic>
      <p:pic>
        <p:nvPicPr>
          <p:cNvPr id="766" name="Google Shape;766;p90"/>
          <p:cNvPicPr preferRelativeResize="0"/>
          <p:nvPr/>
        </p:nvPicPr>
        <p:blipFill>
          <a:blip r:embed="rId5">
            <a:alphaModFix/>
          </a:blip>
          <a:stretch>
            <a:fillRect/>
          </a:stretch>
        </p:blipFill>
        <p:spPr>
          <a:xfrm>
            <a:off x="675401" y="2303899"/>
            <a:ext cx="2680879" cy="593702"/>
          </a:xfrm>
          <a:prstGeom prst="rect">
            <a:avLst/>
          </a:prstGeom>
          <a:noFill/>
          <a:ln>
            <a:noFill/>
          </a:ln>
        </p:spPr>
      </p:pic>
      <p:pic>
        <p:nvPicPr>
          <p:cNvPr id="767" name="Google Shape;767;p90"/>
          <p:cNvPicPr preferRelativeResize="0"/>
          <p:nvPr/>
        </p:nvPicPr>
        <p:blipFill>
          <a:blip r:embed="rId6">
            <a:alphaModFix/>
          </a:blip>
          <a:stretch>
            <a:fillRect/>
          </a:stretch>
        </p:blipFill>
        <p:spPr>
          <a:xfrm>
            <a:off x="3477597" y="1653261"/>
            <a:ext cx="2919635" cy="721271"/>
          </a:xfrm>
          <a:prstGeom prst="rect">
            <a:avLst/>
          </a:prstGeom>
          <a:noFill/>
          <a:ln>
            <a:noFill/>
          </a:ln>
        </p:spPr>
      </p:pic>
      <p:pic>
        <p:nvPicPr>
          <p:cNvPr id="768" name="Google Shape;768;p90"/>
          <p:cNvPicPr preferRelativeResize="0"/>
          <p:nvPr/>
        </p:nvPicPr>
        <p:blipFill>
          <a:blip r:embed="rId7">
            <a:alphaModFix/>
          </a:blip>
          <a:stretch>
            <a:fillRect/>
          </a:stretch>
        </p:blipFill>
        <p:spPr>
          <a:xfrm>
            <a:off x="5787699" y="2303899"/>
            <a:ext cx="2680877" cy="1279859"/>
          </a:xfrm>
          <a:prstGeom prst="rect">
            <a:avLst/>
          </a:prstGeom>
          <a:noFill/>
          <a:ln>
            <a:noFill/>
          </a:ln>
        </p:spPr>
      </p:pic>
      <p:pic>
        <p:nvPicPr>
          <p:cNvPr id="769" name="Google Shape;769;p90"/>
          <p:cNvPicPr preferRelativeResize="0"/>
          <p:nvPr/>
        </p:nvPicPr>
        <p:blipFill rotWithShape="1">
          <a:blip r:embed="rId8">
            <a:alphaModFix/>
          </a:blip>
          <a:srcRect t="28489" b="28142"/>
          <a:stretch/>
        </p:blipFill>
        <p:spPr>
          <a:xfrm>
            <a:off x="1668783" y="3067472"/>
            <a:ext cx="3072073" cy="682578"/>
          </a:xfrm>
          <a:prstGeom prst="rect">
            <a:avLst/>
          </a:prstGeom>
          <a:noFill/>
          <a:ln>
            <a:noFill/>
          </a:ln>
        </p:spPr>
      </p:pic>
      <p:sp>
        <p:nvSpPr>
          <p:cNvPr id="770" name="Google Shape;770;p90"/>
          <p:cNvSpPr txBox="1"/>
          <p:nvPr/>
        </p:nvSpPr>
        <p:spPr>
          <a:xfrm>
            <a:off x="1409575" y="3934525"/>
            <a:ext cx="6174300" cy="10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Work Sans"/>
                <a:ea typeface="Work Sans"/>
                <a:cs typeface="Work Sans"/>
                <a:sym typeface="Work Sans"/>
              </a:rPr>
              <a:t>Several billion dollar B2B companies that tackle the problem of commercial distracted driving. They all use driver facing cameras to monitor phone use. Driver facing cameras are extremely effective in the B2B market</a:t>
            </a:r>
            <a:endParaRPr>
              <a:latin typeface="Work Sans"/>
              <a:ea typeface="Work Sans"/>
              <a:cs typeface="Work Sans"/>
              <a:sym typeface="Work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4"/>
        <p:cNvGrpSpPr/>
        <p:nvPr/>
      </p:nvGrpSpPr>
      <p:grpSpPr>
        <a:xfrm>
          <a:off x="0" y="0"/>
          <a:ext cx="0" cy="0"/>
          <a:chOff x="0" y="0"/>
          <a:chExt cx="0" cy="0"/>
        </a:xfrm>
      </p:grpSpPr>
      <p:sp>
        <p:nvSpPr>
          <p:cNvPr id="775" name="Google Shape;775;p91"/>
          <p:cNvSpPr txBox="1"/>
          <p:nvPr/>
        </p:nvSpPr>
        <p:spPr>
          <a:xfrm>
            <a:off x="396600" y="2298025"/>
            <a:ext cx="8350800" cy="25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latin typeface="Roboto"/>
                <a:ea typeface="Roboto"/>
                <a:cs typeface="Roboto"/>
                <a:sym typeface="Roboto"/>
              </a:rPr>
              <a:t>There are </a:t>
            </a:r>
            <a:r>
              <a:rPr lang="en" sz="2600" b="1">
                <a:latin typeface="Roboto"/>
                <a:ea typeface="Roboto"/>
                <a:cs typeface="Roboto"/>
                <a:sym typeface="Roboto"/>
              </a:rPr>
              <a:t>many</a:t>
            </a:r>
            <a:r>
              <a:rPr lang="en" sz="2600">
                <a:latin typeface="Roboto"/>
                <a:ea typeface="Roboto"/>
                <a:cs typeface="Roboto"/>
                <a:sym typeface="Roboto"/>
              </a:rPr>
              <a:t> billion dollar companies born from  servicing the commercial trucking market…</a:t>
            </a:r>
            <a:endParaRPr sz="2600">
              <a:latin typeface="Roboto"/>
              <a:ea typeface="Roboto"/>
              <a:cs typeface="Roboto"/>
              <a:sym typeface="Roboto"/>
            </a:endParaRPr>
          </a:p>
          <a:p>
            <a:pPr marL="0" lvl="0" indent="0" algn="l" rtl="0">
              <a:spcBef>
                <a:spcPts val="0"/>
              </a:spcBef>
              <a:spcAft>
                <a:spcPts val="0"/>
              </a:spcAft>
              <a:buNone/>
            </a:pPr>
            <a:endParaRPr sz="2600">
              <a:latin typeface="Roboto"/>
              <a:ea typeface="Roboto"/>
              <a:cs typeface="Roboto"/>
              <a:sym typeface="Roboto"/>
            </a:endParaRPr>
          </a:p>
          <a:p>
            <a:pPr marL="0" lvl="0" indent="0" algn="l" rtl="0">
              <a:spcBef>
                <a:spcPts val="0"/>
              </a:spcBef>
              <a:spcAft>
                <a:spcPts val="0"/>
              </a:spcAft>
              <a:buNone/>
            </a:pPr>
            <a:r>
              <a:rPr lang="en" sz="2600" b="1">
                <a:latin typeface="Roboto"/>
                <a:ea typeface="Roboto"/>
                <a:cs typeface="Roboto"/>
                <a:sym typeface="Roboto"/>
              </a:rPr>
              <a:t>what about the, even larger, B2C market?</a:t>
            </a:r>
            <a:endParaRPr sz="2600" b="1">
              <a:latin typeface="Roboto"/>
              <a:ea typeface="Roboto"/>
              <a:cs typeface="Roboto"/>
              <a:sym typeface="Roboto"/>
            </a:endParaRPr>
          </a:p>
          <a:p>
            <a:pPr marL="0" lvl="0" indent="0" algn="l" rtl="0">
              <a:spcBef>
                <a:spcPts val="0"/>
              </a:spcBef>
              <a:spcAft>
                <a:spcPts val="0"/>
              </a:spcAft>
              <a:buNone/>
            </a:pPr>
            <a:r>
              <a:rPr lang="en" sz="2600">
                <a:latin typeface="Roboto"/>
                <a:ea typeface="Roboto"/>
                <a:cs typeface="Roboto"/>
                <a:sym typeface="Roboto"/>
              </a:rPr>
              <a:t>There are still no good solutions for the B2C market. </a:t>
            </a:r>
            <a:endParaRPr sz="2600">
              <a:latin typeface="Roboto"/>
              <a:ea typeface="Roboto"/>
              <a:cs typeface="Roboto"/>
              <a:sym typeface="Roboto"/>
            </a:endParaRPr>
          </a:p>
        </p:txBody>
      </p:sp>
      <p:sp>
        <p:nvSpPr>
          <p:cNvPr id="776" name="Google Shape;776;p91"/>
          <p:cNvSpPr txBox="1"/>
          <p:nvPr/>
        </p:nvSpPr>
        <p:spPr>
          <a:xfrm>
            <a:off x="1699800" y="0"/>
            <a:ext cx="57444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1"/>
                </a:solidFill>
                <a:latin typeface="Montserrat ExtraBold"/>
                <a:ea typeface="Montserrat ExtraBold"/>
                <a:cs typeface="Montserrat ExtraBold"/>
                <a:sym typeface="Montserrat ExtraBold"/>
              </a:rPr>
              <a:t>B2C SOLUTIONS</a:t>
            </a:r>
            <a:endParaRPr sz="2500">
              <a:solidFill>
                <a:schemeClr val="dk1"/>
              </a:solidFill>
              <a:latin typeface="Montserrat ExtraBold"/>
              <a:ea typeface="Montserrat ExtraBold"/>
              <a:cs typeface="Montserrat ExtraBold"/>
              <a:sym typeface="Montserrat ExtraBold"/>
            </a:endParaRPr>
          </a:p>
        </p:txBody>
      </p:sp>
      <p:pic>
        <p:nvPicPr>
          <p:cNvPr id="777" name="Google Shape;777;p91"/>
          <p:cNvPicPr preferRelativeResize="0"/>
          <p:nvPr/>
        </p:nvPicPr>
        <p:blipFill>
          <a:blip r:embed="rId3">
            <a:alphaModFix/>
          </a:blip>
          <a:stretch>
            <a:fillRect/>
          </a:stretch>
        </p:blipFill>
        <p:spPr>
          <a:xfrm>
            <a:off x="3523088" y="923200"/>
            <a:ext cx="1279104" cy="1374825"/>
          </a:xfrm>
          <a:prstGeom prst="rect">
            <a:avLst/>
          </a:prstGeom>
          <a:noFill/>
          <a:ln>
            <a:noFill/>
          </a:ln>
        </p:spPr>
      </p:pic>
      <p:sp>
        <p:nvSpPr>
          <p:cNvPr id="778" name="Google Shape;778;p91"/>
          <p:cNvSpPr txBox="1"/>
          <p:nvPr/>
        </p:nvSpPr>
        <p:spPr>
          <a:xfrm>
            <a:off x="4860138" y="1651513"/>
            <a:ext cx="1279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latin typeface="Work Sans"/>
                <a:ea typeface="Work Sans"/>
                <a:cs typeface="Work Sans"/>
                <a:sym typeface="Work Sans"/>
              </a:rPr>
              <a:t>……?</a:t>
            </a:r>
            <a:endParaRPr sz="3000" b="1">
              <a:latin typeface="Work Sans"/>
              <a:ea typeface="Work Sans"/>
              <a:cs typeface="Work Sans"/>
              <a:sym typeface="Work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2"/>
        <p:cNvGrpSpPr/>
        <p:nvPr/>
      </p:nvGrpSpPr>
      <p:grpSpPr>
        <a:xfrm>
          <a:off x="0" y="0"/>
          <a:ext cx="0" cy="0"/>
          <a:chOff x="0" y="0"/>
          <a:chExt cx="0" cy="0"/>
        </a:xfrm>
      </p:grpSpPr>
      <p:sp>
        <p:nvSpPr>
          <p:cNvPr id="783" name="Google Shape;783;p92"/>
          <p:cNvSpPr/>
          <p:nvPr/>
        </p:nvSpPr>
        <p:spPr>
          <a:xfrm>
            <a:off x="125100" y="711600"/>
            <a:ext cx="4446900" cy="4283400"/>
          </a:xfrm>
          <a:prstGeom prst="ellipse">
            <a:avLst/>
          </a:prstGeom>
          <a:solidFill>
            <a:srgbClr val="00549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2"/>
          <p:cNvSpPr/>
          <p:nvPr/>
        </p:nvSpPr>
        <p:spPr>
          <a:xfrm>
            <a:off x="603000" y="1700775"/>
            <a:ext cx="3491100" cy="3360300"/>
          </a:xfrm>
          <a:prstGeom prst="ellipse">
            <a:avLst/>
          </a:prstGeom>
          <a:solidFill>
            <a:srgbClr val="007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av</a:t>
            </a:r>
            <a:endParaRPr/>
          </a:p>
        </p:txBody>
      </p:sp>
      <p:sp>
        <p:nvSpPr>
          <p:cNvPr id="785" name="Google Shape;785;p92"/>
          <p:cNvSpPr/>
          <p:nvPr/>
        </p:nvSpPr>
        <p:spPr>
          <a:xfrm>
            <a:off x="1140000" y="2622675"/>
            <a:ext cx="2417100" cy="2438400"/>
          </a:xfrm>
          <a:prstGeom prst="ellipse">
            <a:avLst/>
          </a:prstGeom>
          <a:solidFill>
            <a:srgbClr val="40B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92"/>
          <p:cNvSpPr txBox="1"/>
          <p:nvPr/>
        </p:nvSpPr>
        <p:spPr>
          <a:xfrm>
            <a:off x="4654100" y="807175"/>
            <a:ext cx="4348800" cy="40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Roboto"/>
                <a:ea typeface="Roboto"/>
                <a:cs typeface="Roboto"/>
                <a:sym typeface="Roboto"/>
              </a:rPr>
              <a:t>TAM </a:t>
            </a:r>
            <a:endParaRPr sz="2000" b="1">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2023 car accessory market size (Vintage Market Research)</a:t>
            </a:r>
            <a:endParaRPr sz="2000">
              <a:latin typeface="Roboto"/>
              <a:ea typeface="Roboto"/>
              <a:cs typeface="Roboto"/>
              <a:sym typeface="Roboto"/>
            </a:endParaRPr>
          </a:p>
          <a:p>
            <a:pPr marL="0" lvl="0" indent="0" algn="l" rtl="0">
              <a:spcBef>
                <a:spcPts val="0"/>
              </a:spcBef>
              <a:spcAft>
                <a:spcPts val="0"/>
              </a:spcAft>
              <a:buNone/>
            </a:pPr>
            <a:r>
              <a:rPr lang="en" sz="2000" b="1">
                <a:latin typeface="Roboto"/>
                <a:ea typeface="Roboto"/>
                <a:cs typeface="Roboto"/>
                <a:sym typeface="Roboto"/>
              </a:rPr>
              <a:t>SAM </a:t>
            </a:r>
            <a:endParaRPr sz="2000" b="1">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285 million vehicles in the United States alone; not considering the global market </a:t>
            </a:r>
            <a:endParaRPr sz="2000">
              <a:latin typeface="Roboto"/>
              <a:ea typeface="Roboto"/>
              <a:cs typeface="Roboto"/>
              <a:sym typeface="Roboto"/>
            </a:endParaRPr>
          </a:p>
          <a:p>
            <a:pPr marL="0" lvl="0" indent="0" algn="l" rtl="0">
              <a:spcBef>
                <a:spcPts val="0"/>
              </a:spcBef>
              <a:spcAft>
                <a:spcPts val="0"/>
              </a:spcAft>
              <a:buNone/>
            </a:pPr>
            <a:r>
              <a:rPr lang="en" sz="2000" b="1">
                <a:latin typeface="Roboto"/>
                <a:ea typeface="Roboto"/>
                <a:cs typeface="Roboto"/>
                <a:sym typeface="Roboto"/>
              </a:rPr>
              <a:t>SOM</a:t>
            </a:r>
            <a:endParaRPr sz="2000">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9 million teenagers with driver licenses in the United States alone</a:t>
            </a:r>
            <a:endParaRPr sz="2000">
              <a:latin typeface="Roboto"/>
              <a:ea typeface="Roboto"/>
              <a:cs typeface="Roboto"/>
              <a:sym typeface="Roboto"/>
            </a:endParaRPr>
          </a:p>
          <a:p>
            <a:pPr marL="0" lvl="0" indent="0" algn="l" rtl="0">
              <a:spcBef>
                <a:spcPts val="0"/>
              </a:spcBef>
              <a:spcAft>
                <a:spcPts val="0"/>
              </a:spcAft>
              <a:buNone/>
            </a:pPr>
            <a:endParaRPr sz="2000">
              <a:latin typeface="Roboto"/>
              <a:ea typeface="Roboto"/>
              <a:cs typeface="Roboto"/>
              <a:sym typeface="Roboto"/>
            </a:endParaRPr>
          </a:p>
          <a:p>
            <a:pPr marL="0" lvl="0" indent="0" algn="l" rtl="0">
              <a:spcBef>
                <a:spcPts val="0"/>
              </a:spcBef>
              <a:spcAft>
                <a:spcPts val="0"/>
              </a:spcAft>
              <a:buNone/>
            </a:pPr>
            <a:endParaRPr sz="2000">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Projected $100 selling point</a:t>
            </a:r>
            <a:endParaRPr sz="2000">
              <a:latin typeface="Roboto"/>
              <a:ea typeface="Roboto"/>
              <a:cs typeface="Roboto"/>
              <a:sym typeface="Roboto"/>
            </a:endParaRPr>
          </a:p>
          <a:p>
            <a:pPr marL="0" lvl="0" indent="0" algn="l" rtl="0">
              <a:spcBef>
                <a:spcPts val="0"/>
              </a:spcBef>
              <a:spcAft>
                <a:spcPts val="0"/>
              </a:spcAft>
              <a:buNone/>
            </a:pPr>
            <a:endParaRPr sz="30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787" name="Google Shape;787;p92"/>
          <p:cNvSpPr txBox="1"/>
          <p:nvPr/>
        </p:nvSpPr>
        <p:spPr>
          <a:xfrm>
            <a:off x="837450" y="1057575"/>
            <a:ext cx="3022200" cy="6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chemeClr val="lt1"/>
                </a:solidFill>
                <a:latin typeface="Roboto"/>
                <a:ea typeface="Roboto"/>
                <a:cs typeface="Roboto"/>
                <a:sym typeface="Roboto"/>
              </a:rPr>
              <a:t>TAM: 470 Billion</a:t>
            </a:r>
            <a:endParaRPr sz="2800" b="1">
              <a:solidFill>
                <a:schemeClr val="lt1"/>
              </a:solidFill>
              <a:latin typeface="Roboto"/>
              <a:ea typeface="Roboto"/>
              <a:cs typeface="Roboto"/>
              <a:sym typeface="Roboto"/>
            </a:endParaRPr>
          </a:p>
        </p:txBody>
      </p:sp>
      <p:sp>
        <p:nvSpPr>
          <p:cNvPr id="788" name="Google Shape;788;p92"/>
          <p:cNvSpPr txBox="1"/>
          <p:nvPr/>
        </p:nvSpPr>
        <p:spPr>
          <a:xfrm>
            <a:off x="837450" y="2147400"/>
            <a:ext cx="3022200" cy="6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chemeClr val="lt1"/>
                </a:solidFill>
                <a:latin typeface="Roboto"/>
                <a:ea typeface="Roboto"/>
                <a:cs typeface="Roboto"/>
                <a:sym typeface="Roboto"/>
              </a:rPr>
              <a:t>SAM: 28.5 Billion</a:t>
            </a:r>
            <a:endParaRPr sz="2500" b="1">
              <a:solidFill>
                <a:schemeClr val="lt1"/>
              </a:solidFill>
              <a:latin typeface="Roboto"/>
              <a:ea typeface="Roboto"/>
              <a:cs typeface="Roboto"/>
              <a:sym typeface="Roboto"/>
            </a:endParaRPr>
          </a:p>
        </p:txBody>
      </p:sp>
      <p:sp>
        <p:nvSpPr>
          <p:cNvPr id="789" name="Google Shape;789;p92"/>
          <p:cNvSpPr txBox="1"/>
          <p:nvPr/>
        </p:nvSpPr>
        <p:spPr>
          <a:xfrm>
            <a:off x="837450" y="3670525"/>
            <a:ext cx="3022200" cy="6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1"/>
                </a:solidFill>
                <a:latin typeface="Roboto"/>
                <a:ea typeface="Roboto"/>
                <a:cs typeface="Roboto"/>
                <a:sym typeface="Roboto"/>
              </a:rPr>
              <a:t>SOM: 900 Million</a:t>
            </a:r>
            <a:endParaRPr sz="2200" b="1">
              <a:solidFill>
                <a:schemeClr val="lt1"/>
              </a:solidFill>
              <a:latin typeface="Roboto"/>
              <a:ea typeface="Roboto"/>
              <a:cs typeface="Roboto"/>
              <a:sym typeface="Roboto"/>
            </a:endParaRPr>
          </a:p>
        </p:txBody>
      </p:sp>
      <p:sp>
        <p:nvSpPr>
          <p:cNvPr id="790" name="Google Shape;790;p92"/>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latin typeface="Montserrat ExtraBold"/>
                <a:ea typeface="Montserrat ExtraBold"/>
                <a:cs typeface="Montserrat ExtraBold"/>
                <a:sym typeface="Montserrat ExtraBold"/>
              </a:rPr>
              <a:t>MARKET SIZE</a:t>
            </a:r>
            <a:endParaRPr sz="2500">
              <a:latin typeface="Montserrat ExtraBold"/>
              <a:ea typeface="Montserrat ExtraBold"/>
              <a:cs typeface="Montserrat ExtraBold"/>
              <a:sym typeface="Montserrat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4"/>
        <p:cNvGrpSpPr/>
        <p:nvPr/>
      </p:nvGrpSpPr>
      <p:grpSpPr>
        <a:xfrm>
          <a:off x="0" y="0"/>
          <a:ext cx="0" cy="0"/>
          <a:chOff x="0" y="0"/>
          <a:chExt cx="0" cy="0"/>
        </a:xfrm>
      </p:grpSpPr>
      <p:sp>
        <p:nvSpPr>
          <p:cNvPr id="795" name="Google Shape;795;p93"/>
          <p:cNvSpPr txBox="1">
            <a:spLocks noGrp="1"/>
          </p:cNvSpPr>
          <p:nvPr>
            <p:ph type="title" idx="4294967295"/>
          </p:nvPr>
        </p:nvSpPr>
        <p:spPr>
          <a:xfrm>
            <a:off x="311700" y="0"/>
            <a:ext cx="8520600" cy="12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a:t>FUTURE TARGET MARKETS</a:t>
            </a:r>
            <a:endParaRPr sz="2500"/>
          </a:p>
          <a:p>
            <a:pPr marL="0" lvl="0" indent="0" algn="l" rtl="0">
              <a:spcBef>
                <a:spcPts val="0"/>
              </a:spcBef>
              <a:spcAft>
                <a:spcPts val="0"/>
              </a:spcAft>
              <a:buSzPts val="990"/>
              <a:buNone/>
            </a:pPr>
            <a:r>
              <a:rPr lang="en" sz="1700" i="1">
                <a:latin typeface="Montserrat"/>
                <a:ea typeface="Montserrat"/>
                <a:cs typeface="Montserrat"/>
                <a:sym typeface="Montserrat"/>
              </a:rPr>
              <a:t>(after the teen driver)</a:t>
            </a:r>
            <a:endParaRPr sz="1700" i="1">
              <a:latin typeface="Montserrat"/>
              <a:ea typeface="Montserrat"/>
              <a:cs typeface="Montserrat"/>
              <a:sym typeface="Montserrat"/>
            </a:endParaRPr>
          </a:p>
          <a:p>
            <a:pPr marL="0" lvl="0" indent="0" algn="l" rtl="0">
              <a:spcBef>
                <a:spcPts val="0"/>
              </a:spcBef>
              <a:spcAft>
                <a:spcPts val="0"/>
              </a:spcAft>
              <a:buSzPts val="990"/>
              <a:buNone/>
            </a:pPr>
            <a:endParaRPr sz="2500"/>
          </a:p>
        </p:txBody>
      </p:sp>
      <p:sp>
        <p:nvSpPr>
          <p:cNvPr id="796" name="Google Shape;796;p93"/>
          <p:cNvSpPr txBox="1"/>
          <p:nvPr/>
        </p:nvSpPr>
        <p:spPr>
          <a:xfrm>
            <a:off x="0" y="648675"/>
            <a:ext cx="9144000" cy="44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Work Sans"/>
                <a:ea typeface="Work Sans"/>
                <a:cs typeface="Work Sans"/>
                <a:sym typeface="Work Sans"/>
              </a:rPr>
              <a:t>SMB Commercial Driving</a:t>
            </a:r>
            <a:endParaRPr sz="1800" b="1">
              <a:latin typeface="Work Sans"/>
              <a:ea typeface="Work Sans"/>
              <a:cs typeface="Work Sans"/>
              <a:sym typeface="Work Sans"/>
            </a:endParaRPr>
          </a:p>
          <a:p>
            <a:pPr marL="285750" lvl="0" indent="-171450" algn="l" rtl="0">
              <a:spcBef>
                <a:spcPts val="0"/>
              </a:spcBef>
              <a:spcAft>
                <a:spcPts val="0"/>
              </a:spcAft>
              <a:buSzPts val="1800"/>
              <a:buFont typeface="Work Sans"/>
              <a:buChar char="●"/>
            </a:pPr>
            <a:r>
              <a:rPr lang="en" sz="1800">
                <a:latin typeface="Work Sans"/>
                <a:ea typeface="Work Sans"/>
                <a:cs typeface="Work Sans"/>
                <a:sym typeface="Work Sans"/>
              </a:rPr>
              <a:t>Commercial fleets that do not buy $1000+ driver facing camera systems. PhoneBelt is a cheaper alternative. Aside from trucking, driver facing cameras do not have high saturation, not enough time spent driving to justify the expensive and unpopular solution</a:t>
            </a:r>
            <a:endParaRPr sz="1800">
              <a:latin typeface="Work Sans"/>
              <a:ea typeface="Work Sans"/>
              <a:cs typeface="Work Sans"/>
              <a:sym typeface="Work Sans"/>
            </a:endParaRPr>
          </a:p>
          <a:p>
            <a:pPr marL="285750" lvl="0" indent="-171450" algn="l" rtl="0">
              <a:spcBef>
                <a:spcPts val="0"/>
              </a:spcBef>
              <a:spcAft>
                <a:spcPts val="0"/>
              </a:spcAft>
              <a:buSzPts val="1800"/>
              <a:buFont typeface="Work Sans"/>
              <a:buChar char="●"/>
            </a:pPr>
            <a:r>
              <a:rPr lang="en" sz="1800">
                <a:latin typeface="Work Sans"/>
                <a:ea typeface="Work Sans"/>
                <a:cs typeface="Work Sans"/>
                <a:sym typeface="Work Sans"/>
              </a:rPr>
              <a:t>Camera systems face steep adoption curves as they are extremely disliked; unions ban them</a:t>
            </a:r>
            <a:endParaRPr sz="1800">
              <a:latin typeface="Work Sans"/>
              <a:ea typeface="Work Sans"/>
              <a:cs typeface="Work Sans"/>
              <a:sym typeface="Work Sans"/>
            </a:endParaRPr>
          </a:p>
          <a:p>
            <a:pPr marL="285750" lvl="0" indent="-171450" algn="l" rtl="0">
              <a:spcBef>
                <a:spcPts val="0"/>
              </a:spcBef>
              <a:spcAft>
                <a:spcPts val="0"/>
              </a:spcAft>
              <a:buSzPts val="1800"/>
              <a:buFont typeface="Work Sans"/>
              <a:buChar char="●"/>
            </a:pPr>
            <a:r>
              <a:rPr lang="en" sz="1800">
                <a:latin typeface="Work Sans"/>
                <a:ea typeface="Work Sans"/>
                <a:cs typeface="Work Sans"/>
                <a:sym typeface="Work Sans"/>
              </a:rPr>
              <a:t>Largest B2B segment, door to door services, has no solutions in place. Driver facing cameras have no saturation. Ex: Landscaping, gas companies, AT&amp;T trucks, etc. </a:t>
            </a:r>
            <a:endParaRPr sz="1800">
              <a:latin typeface="Work Sans"/>
              <a:ea typeface="Work Sans"/>
              <a:cs typeface="Work Sans"/>
              <a:sym typeface="Work Sans"/>
            </a:endParaRPr>
          </a:p>
          <a:p>
            <a:pPr marL="0" lvl="0" indent="0" algn="l" rtl="0">
              <a:spcBef>
                <a:spcPts val="0"/>
              </a:spcBef>
              <a:spcAft>
                <a:spcPts val="0"/>
              </a:spcAft>
              <a:buNone/>
            </a:pPr>
            <a:endParaRPr sz="1800">
              <a:latin typeface="Work Sans"/>
              <a:ea typeface="Work Sans"/>
              <a:cs typeface="Work Sans"/>
              <a:sym typeface="Work Sans"/>
            </a:endParaRPr>
          </a:p>
          <a:p>
            <a:pPr marL="0" lvl="0" indent="0" algn="l" rtl="0">
              <a:spcBef>
                <a:spcPts val="0"/>
              </a:spcBef>
              <a:spcAft>
                <a:spcPts val="0"/>
              </a:spcAft>
              <a:buNone/>
            </a:pPr>
            <a:r>
              <a:rPr lang="en" sz="1800" b="1">
                <a:latin typeface="Work Sans"/>
                <a:ea typeface="Work Sans"/>
                <a:cs typeface="Work Sans"/>
                <a:sym typeface="Work Sans"/>
              </a:rPr>
              <a:t>Insurance Interest</a:t>
            </a:r>
            <a:endParaRPr sz="1800" b="1">
              <a:latin typeface="Work Sans"/>
              <a:ea typeface="Work Sans"/>
              <a:cs typeface="Work Sans"/>
              <a:sym typeface="Work Sans"/>
            </a:endParaRPr>
          </a:p>
          <a:p>
            <a:pPr marL="457200" lvl="0" indent="-342900" algn="l" rtl="0">
              <a:spcBef>
                <a:spcPts val="0"/>
              </a:spcBef>
              <a:spcAft>
                <a:spcPts val="0"/>
              </a:spcAft>
              <a:buSzPts val="1800"/>
              <a:buFont typeface="Work Sans"/>
              <a:buChar char="●"/>
            </a:pPr>
            <a:r>
              <a:rPr lang="en" sz="1800">
                <a:latin typeface="Work Sans"/>
                <a:ea typeface="Work Sans"/>
                <a:cs typeface="Work Sans"/>
                <a:sym typeface="Work Sans"/>
              </a:rPr>
              <a:t>Long history insurers partnering with safety technologies</a:t>
            </a:r>
            <a:endParaRPr sz="1800">
              <a:latin typeface="Work Sans"/>
              <a:ea typeface="Work Sans"/>
              <a:cs typeface="Work Sans"/>
              <a:sym typeface="Work Sans"/>
            </a:endParaRPr>
          </a:p>
          <a:p>
            <a:pPr marL="457200" lvl="0" indent="-342900" algn="l" rtl="0">
              <a:spcBef>
                <a:spcPts val="0"/>
              </a:spcBef>
              <a:spcAft>
                <a:spcPts val="0"/>
              </a:spcAft>
              <a:buSzPts val="1800"/>
              <a:buFont typeface="Work Sans"/>
              <a:buChar char="●"/>
            </a:pPr>
            <a:r>
              <a:rPr lang="en" sz="1800">
                <a:latin typeface="Work Sans"/>
                <a:ea typeface="Work Sans"/>
                <a:cs typeface="Work Sans"/>
                <a:sym typeface="Work Sans"/>
              </a:rPr>
              <a:t>Discounted premiums for drivers with PhoneBelts. It’s in the insurers best interest. Saves them $. Create a financial incentive for all drivers, not just teens, to install PhoneBelts in their vehicles</a:t>
            </a:r>
            <a:endParaRPr sz="1800">
              <a:latin typeface="Work Sans"/>
              <a:ea typeface="Work Sans"/>
              <a:cs typeface="Work Sans"/>
              <a:sym typeface="Work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94"/>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MORE CUSTOMER SEGMENTS</a:t>
            </a:r>
            <a:endParaRPr sz="2500"/>
          </a:p>
        </p:txBody>
      </p:sp>
      <p:sp>
        <p:nvSpPr>
          <p:cNvPr id="802" name="Google Shape;802;p94"/>
          <p:cNvSpPr txBox="1"/>
          <p:nvPr/>
        </p:nvSpPr>
        <p:spPr>
          <a:xfrm>
            <a:off x="184925" y="368650"/>
            <a:ext cx="9144000" cy="46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Work Sans"/>
                <a:ea typeface="Work Sans"/>
                <a:cs typeface="Work Sans"/>
                <a:sym typeface="Work Sans"/>
              </a:rPr>
              <a:t>Rideshare</a:t>
            </a:r>
            <a:endParaRPr sz="1500" b="1">
              <a:latin typeface="Work Sans"/>
              <a:ea typeface="Work Sans"/>
              <a:cs typeface="Work Sans"/>
              <a:sym typeface="Work Sans"/>
            </a:endParaRPr>
          </a:p>
          <a:p>
            <a:pPr marL="342900" lvl="0" indent="-209550" algn="l" rtl="0">
              <a:spcBef>
                <a:spcPts val="0"/>
              </a:spcBef>
              <a:spcAft>
                <a:spcPts val="0"/>
              </a:spcAft>
              <a:buSzPts val="1500"/>
              <a:buFont typeface="Work Sans"/>
              <a:buChar char="●"/>
            </a:pPr>
            <a:r>
              <a:rPr lang="en" sz="1500">
                <a:latin typeface="Work Sans"/>
                <a:ea typeface="Work Sans"/>
                <a:cs typeface="Work Sans"/>
                <a:sym typeface="Work Sans"/>
              </a:rPr>
              <a:t>Rideshare companies bear the cost of accidents - it’s their insurance that covers accidents.</a:t>
            </a:r>
            <a:endParaRPr sz="1500">
              <a:latin typeface="Work Sans"/>
              <a:ea typeface="Work Sans"/>
              <a:cs typeface="Work Sans"/>
              <a:sym typeface="Work Sans"/>
            </a:endParaRPr>
          </a:p>
          <a:p>
            <a:pPr marL="342900" lvl="0" indent="-209550" algn="l" rtl="0">
              <a:spcBef>
                <a:spcPts val="0"/>
              </a:spcBef>
              <a:spcAft>
                <a:spcPts val="0"/>
              </a:spcAft>
              <a:buSzPts val="1500"/>
              <a:buFont typeface="Work Sans"/>
              <a:buChar char="●"/>
            </a:pPr>
            <a:r>
              <a:rPr lang="en" sz="1500">
                <a:latin typeface="Work Sans"/>
                <a:ea typeface="Work Sans"/>
                <a:cs typeface="Work Sans"/>
                <a:sym typeface="Work Sans"/>
              </a:rPr>
              <a:t>Drivers must use their phones while working. </a:t>
            </a:r>
            <a:endParaRPr sz="1500">
              <a:latin typeface="Work Sans"/>
              <a:ea typeface="Work Sans"/>
              <a:cs typeface="Work Sans"/>
              <a:sym typeface="Work Sans"/>
            </a:endParaRPr>
          </a:p>
          <a:p>
            <a:pPr marL="342900" lvl="0" indent="-209550" algn="l" rtl="0">
              <a:spcBef>
                <a:spcPts val="0"/>
              </a:spcBef>
              <a:spcAft>
                <a:spcPts val="0"/>
              </a:spcAft>
              <a:buSzPts val="1500"/>
              <a:buFont typeface="Work Sans"/>
              <a:buChar char="●"/>
            </a:pPr>
            <a:r>
              <a:rPr lang="en" sz="1500">
                <a:latin typeface="Work Sans"/>
                <a:ea typeface="Work Sans"/>
                <a:cs typeface="Work Sans"/>
                <a:sym typeface="Work Sans"/>
              </a:rPr>
              <a:t>Passengers want safe and reliable rides</a:t>
            </a:r>
            <a:endParaRPr sz="1500">
              <a:latin typeface="Work Sans"/>
              <a:ea typeface="Work Sans"/>
              <a:cs typeface="Work Sans"/>
              <a:sym typeface="Work Sans"/>
            </a:endParaRPr>
          </a:p>
          <a:p>
            <a:pPr marL="342900" lvl="0" indent="-209550" algn="l" rtl="0">
              <a:spcBef>
                <a:spcPts val="0"/>
              </a:spcBef>
              <a:spcAft>
                <a:spcPts val="0"/>
              </a:spcAft>
              <a:buSzPts val="1500"/>
              <a:buFont typeface="Work Sans"/>
              <a:buChar char="●"/>
            </a:pPr>
            <a:r>
              <a:rPr lang="en" sz="1500">
                <a:latin typeface="Work Sans"/>
                <a:ea typeface="Work Sans"/>
                <a:cs typeface="Work Sans"/>
                <a:sym typeface="Work Sans"/>
              </a:rPr>
              <a:t>A partnership would provide direct marketing to a key customer segment. Being in high traffic vehicles with many passengers will create network effects where the key product exposure is seen by thousands of passengers</a:t>
            </a:r>
            <a:endParaRPr sz="1500">
              <a:latin typeface="Work Sans"/>
              <a:ea typeface="Work Sans"/>
              <a:cs typeface="Work Sans"/>
              <a:sym typeface="Work Sans"/>
            </a:endParaRPr>
          </a:p>
          <a:p>
            <a:pPr marL="0" lvl="0" indent="0" algn="l" rtl="0">
              <a:spcBef>
                <a:spcPts val="0"/>
              </a:spcBef>
              <a:spcAft>
                <a:spcPts val="0"/>
              </a:spcAft>
              <a:buNone/>
            </a:pPr>
            <a:endParaRPr sz="1500">
              <a:latin typeface="Work Sans"/>
              <a:ea typeface="Work Sans"/>
              <a:cs typeface="Work Sans"/>
              <a:sym typeface="Work Sans"/>
            </a:endParaRPr>
          </a:p>
          <a:p>
            <a:pPr marL="0" lvl="0" indent="0" algn="l" rtl="0">
              <a:spcBef>
                <a:spcPts val="0"/>
              </a:spcBef>
              <a:spcAft>
                <a:spcPts val="0"/>
              </a:spcAft>
              <a:buNone/>
            </a:pPr>
            <a:r>
              <a:rPr lang="en" sz="1500" b="1">
                <a:latin typeface="Work Sans"/>
                <a:ea typeface="Work Sans"/>
                <a:cs typeface="Work Sans"/>
                <a:sym typeface="Work Sans"/>
              </a:rPr>
              <a:t>Rental Companies</a:t>
            </a:r>
            <a:endParaRPr sz="1500" b="1">
              <a:latin typeface="Work Sans"/>
              <a:ea typeface="Work Sans"/>
              <a:cs typeface="Work Sans"/>
              <a:sym typeface="Work Sans"/>
            </a:endParaRPr>
          </a:p>
          <a:p>
            <a:pPr marL="342900" lvl="0" indent="-209550" algn="l" rtl="0">
              <a:spcBef>
                <a:spcPts val="0"/>
              </a:spcBef>
              <a:spcAft>
                <a:spcPts val="0"/>
              </a:spcAft>
              <a:buSzPts val="1500"/>
              <a:buFont typeface="Work Sans"/>
              <a:buChar char="●"/>
            </a:pPr>
            <a:r>
              <a:rPr lang="en" sz="1500">
                <a:latin typeface="Work Sans"/>
                <a:ea typeface="Work Sans"/>
                <a:cs typeface="Work Sans"/>
                <a:sym typeface="Work Sans"/>
              </a:rPr>
              <a:t>Currently have no solutions in place at all</a:t>
            </a:r>
            <a:endParaRPr sz="1500">
              <a:latin typeface="Work Sans"/>
              <a:ea typeface="Work Sans"/>
              <a:cs typeface="Work Sans"/>
              <a:sym typeface="Work Sans"/>
            </a:endParaRPr>
          </a:p>
          <a:p>
            <a:pPr marL="342900" lvl="0" indent="-209550" algn="l" rtl="0">
              <a:spcBef>
                <a:spcPts val="0"/>
              </a:spcBef>
              <a:spcAft>
                <a:spcPts val="0"/>
              </a:spcAft>
              <a:buSzPts val="1500"/>
              <a:buFont typeface="Work Sans"/>
              <a:buChar char="●"/>
            </a:pPr>
            <a:r>
              <a:rPr lang="en" sz="1500">
                <a:latin typeface="Work Sans"/>
                <a:ea typeface="Work Sans"/>
                <a:cs typeface="Work Sans"/>
                <a:sym typeface="Work Sans"/>
              </a:rPr>
              <a:t>Rental vehicle companies like UHaul, Enterprise, or Hertz bear major costs when a renter gets into an accident.</a:t>
            </a:r>
            <a:endParaRPr sz="1500">
              <a:latin typeface="Work Sans"/>
              <a:ea typeface="Work Sans"/>
              <a:cs typeface="Work Sans"/>
              <a:sym typeface="Work Sans"/>
            </a:endParaRPr>
          </a:p>
          <a:p>
            <a:pPr marL="342900" lvl="0" indent="-209550" algn="l" rtl="0">
              <a:spcBef>
                <a:spcPts val="0"/>
              </a:spcBef>
              <a:spcAft>
                <a:spcPts val="0"/>
              </a:spcAft>
              <a:buSzPts val="1500"/>
              <a:buFont typeface="Work Sans"/>
              <a:buChar char="●"/>
            </a:pPr>
            <a:r>
              <a:rPr lang="en" sz="1500">
                <a:latin typeface="Work Sans"/>
                <a:ea typeface="Work Sans"/>
                <a:cs typeface="Work Sans"/>
                <a:sym typeface="Work Sans"/>
              </a:rPr>
              <a:t>Accidents are extremely expensive. They’re so expensive that many rental companies refuse to rent to their largest customer segment, drivers &lt;25</a:t>
            </a:r>
            <a:endParaRPr sz="1500">
              <a:latin typeface="Work Sans"/>
              <a:ea typeface="Work Sans"/>
              <a:cs typeface="Work Sans"/>
              <a:sym typeface="Work Sans"/>
            </a:endParaRPr>
          </a:p>
          <a:p>
            <a:pPr marL="342900" lvl="0" indent="-209550" algn="l" rtl="0">
              <a:spcBef>
                <a:spcPts val="0"/>
              </a:spcBef>
              <a:spcAft>
                <a:spcPts val="0"/>
              </a:spcAft>
              <a:buSzPts val="1500"/>
              <a:buFont typeface="Work Sans"/>
              <a:buChar char="●"/>
            </a:pPr>
            <a:r>
              <a:rPr lang="en" sz="1500">
                <a:latin typeface="Work Sans"/>
                <a:ea typeface="Work Sans"/>
                <a:cs typeface="Work Sans"/>
                <a:sym typeface="Work Sans"/>
              </a:rPr>
              <a:t>PhoneBelts can be a strategic tool to reduce accidents and access this large customer segment</a:t>
            </a:r>
            <a:endParaRPr sz="1500">
              <a:latin typeface="Work Sans"/>
              <a:ea typeface="Work Sans"/>
              <a:cs typeface="Work Sans"/>
              <a:sym typeface="Work Sans"/>
            </a:endParaRPr>
          </a:p>
          <a:p>
            <a:pPr marL="342900" lvl="0" indent="-209550" algn="l" rtl="0">
              <a:spcBef>
                <a:spcPts val="0"/>
              </a:spcBef>
              <a:spcAft>
                <a:spcPts val="0"/>
              </a:spcAft>
              <a:buSzPts val="1500"/>
              <a:buFont typeface="Work Sans"/>
              <a:buChar char="●"/>
            </a:pPr>
            <a:r>
              <a:rPr lang="en" sz="1500">
                <a:latin typeface="Work Sans"/>
                <a:ea typeface="Work Sans"/>
                <a:cs typeface="Work Sans"/>
                <a:sym typeface="Work Sans"/>
              </a:rPr>
              <a:t>Can be installed on high risk vehicles and be omitted from premium vehicles, pushing customers to higher margin, premium, vehicles</a:t>
            </a:r>
            <a:endParaRPr sz="1500">
              <a:latin typeface="Work Sans"/>
              <a:ea typeface="Work Sans"/>
              <a:cs typeface="Work Sans"/>
              <a:sym typeface="Work Sans"/>
            </a:endParaRPr>
          </a:p>
          <a:p>
            <a:pPr marL="342900" lvl="0" indent="-209550" algn="l" rtl="0">
              <a:spcBef>
                <a:spcPts val="0"/>
              </a:spcBef>
              <a:spcAft>
                <a:spcPts val="0"/>
              </a:spcAft>
              <a:buSzPts val="1500"/>
              <a:buFont typeface="Work Sans"/>
              <a:buChar char="●"/>
            </a:pPr>
            <a:r>
              <a:rPr lang="en" sz="1500">
                <a:latin typeface="Work Sans"/>
                <a:ea typeface="Work Sans"/>
                <a:cs typeface="Work Sans"/>
                <a:sym typeface="Work Sans"/>
              </a:rPr>
              <a:t>Offers high product visibility and exposure to renters as they use the vehicle</a:t>
            </a:r>
            <a:endParaRPr sz="1500">
              <a:latin typeface="Work Sans"/>
              <a:ea typeface="Work Sans"/>
              <a:cs typeface="Work Sans"/>
              <a:sym typeface="Work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6"/>
        <p:cNvGrpSpPr/>
        <p:nvPr/>
      </p:nvGrpSpPr>
      <p:grpSpPr>
        <a:xfrm>
          <a:off x="0" y="0"/>
          <a:ext cx="0" cy="0"/>
          <a:chOff x="0" y="0"/>
          <a:chExt cx="0" cy="0"/>
        </a:xfrm>
      </p:grpSpPr>
      <p:sp>
        <p:nvSpPr>
          <p:cNvPr id="807" name="Google Shape;807;p95"/>
          <p:cNvSpPr txBox="1">
            <a:spLocks noGrp="1"/>
          </p:cNvSpPr>
          <p:nvPr>
            <p:ph type="title" idx="4294967295"/>
          </p:nvPr>
        </p:nvSpPr>
        <p:spPr>
          <a:xfrm>
            <a:off x="710250" y="0"/>
            <a:ext cx="7723500" cy="4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32323"/>
                </a:solidFill>
                <a:latin typeface="Montserrat ExtraBold"/>
                <a:ea typeface="Montserrat ExtraBold"/>
                <a:cs typeface="Montserrat ExtraBold"/>
                <a:sym typeface="Montserrat ExtraBold"/>
              </a:rPr>
              <a:t>CUSTOMER ROADMAP</a:t>
            </a:r>
            <a:endParaRPr sz="2500">
              <a:solidFill>
                <a:srgbClr val="232323"/>
              </a:solidFill>
              <a:latin typeface="Montserrat ExtraBold"/>
              <a:ea typeface="Montserrat ExtraBold"/>
              <a:cs typeface="Montserrat ExtraBold"/>
              <a:sym typeface="Montserrat ExtraBold"/>
            </a:endParaRPr>
          </a:p>
        </p:txBody>
      </p:sp>
      <p:grpSp>
        <p:nvGrpSpPr>
          <p:cNvPr id="808" name="Google Shape;808;p95"/>
          <p:cNvGrpSpPr/>
          <p:nvPr/>
        </p:nvGrpSpPr>
        <p:grpSpPr>
          <a:xfrm>
            <a:off x="6039398" y="2082556"/>
            <a:ext cx="726444" cy="699042"/>
            <a:chOff x="5850038" y="3117075"/>
            <a:chExt cx="700119" cy="647022"/>
          </a:xfrm>
        </p:grpSpPr>
        <p:sp>
          <p:nvSpPr>
            <p:cNvPr id="809" name="Google Shape;809;p95"/>
            <p:cNvSpPr/>
            <p:nvPr/>
          </p:nvSpPr>
          <p:spPr>
            <a:xfrm>
              <a:off x="5850038" y="3117075"/>
              <a:ext cx="650752" cy="647022"/>
            </a:xfrm>
            <a:custGeom>
              <a:avLst/>
              <a:gdLst/>
              <a:ahLst/>
              <a:cxnLst/>
              <a:rect l="l" t="t" r="r" b="b"/>
              <a:pathLst>
                <a:path w="20336" h="20337" extrusionOk="0">
                  <a:moveTo>
                    <a:pt x="12645" y="0"/>
                  </a:moveTo>
                  <a:cubicBezTo>
                    <a:pt x="8418" y="0"/>
                    <a:pt x="4953" y="3441"/>
                    <a:pt x="4953" y="7692"/>
                  </a:cubicBezTo>
                  <a:cubicBezTo>
                    <a:pt x="4953" y="9728"/>
                    <a:pt x="5739" y="11561"/>
                    <a:pt x="7025" y="12942"/>
                  </a:cubicBezTo>
                  <a:lnTo>
                    <a:pt x="1786" y="18169"/>
                  </a:lnTo>
                  <a:cubicBezTo>
                    <a:pt x="1607" y="18062"/>
                    <a:pt x="1405" y="17991"/>
                    <a:pt x="1179" y="17991"/>
                  </a:cubicBezTo>
                  <a:cubicBezTo>
                    <a:pt x="548" y="17991"/>
                    <a:pt x="0" y="18538"/>
                    <a:pt x="0" y="19169"/>
                  </a:cubicBezTo>
                  <a:cubicBezTo>
                    <a:pt x="0" y="19812"/>
                    <a:pt x="548" y="20336"/>
                    <a:pt x="1179" y="20336"/>
                  </a:cubicBezTo>
                  <a:cubicBezTo>
                    <a:pt x="1822" y="20336"/>
                    <a:pt x="2346" y="19812"/>
                    <a:pt x="2346" y="19169"/>
                  </a:cubicBezTo>
                  <a:cubicBezTo>
                    <a:pt x="2346" y="18955"/>
                    <a:pt x="2286" y="18753"/>
                    <a:pt x="2179" y="18574"/>
                  </a:cubicBezTo>
                  <a:lnTo>
                    <a:pt x="7418" y="13335"/>
                  </a:lnTo>
                  <a:cubicBezTo>
                    <a:pt x="8799" y="14609"/>
                    <a:pt x="10632" y="15383"/>
                    <a:pt x="12645" y="15383"/>
                  </a:cubicBezTo>
                  <a:cubicBezTo>
                    <a:pt x="16895" y="15383"/>
                    <a:pt x="20336" y="11942"/>
                    <a:pt x="20336" y="7692"/>
                  </a:cubicBezTo>
                  <a:cubicBezTo>
                    <a:pt x="20336" y="3441"/>
                    <a:pt x="16895" y="0"/>
                    <a:pt x="1264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5"/>
            <p:cNvSpPr txBox="1"/>
            <p:nvPr/>
          </p:nvSpPr>
          <p:spPr>
            <a:xfrm>
              <a:off x="5969357" y="3200285"/>
              <a:ext cx="580800" cy="32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FFF"/>
                  </a:solidFill>
                  <a:latin typeface="Fira Sans Extra Condensed"/>
                  <a:ea typeface="Fira Sans Extra Condensed"/>
                  <a:cs typeface="Fira Sans Extra Condensed"/>
                  <a:sym typeface="Fira Sans Extra Condensed"/>
                </a:rPr>
                <a:t>04</a:t>
              </a:r>
              <a:endParaRPr>
                <a:latin typeface="Roboto"/>
                <a:ea typeface="Roboto"/>
                <a:cs typeface="Roboto"/>
                <a:sym typeface="Roboto"/>
              </a:endParaRPr>
            </a:p>
          </p:txBody>
        </p:sp>
      </p:grpSp>
      <p:grpSp>
        <p:nvGrpSpPr>
          <p:cNvPr id="811" name="Google Shape;811;p95"/>
          <p:cNvGrpSpPr/>
          <p:nvPr/>
        </p:nvGrpSpPr>
        <p:grpSpPr>
          <a:xfrm>
            <a:off x="2939995" y="685325"/>
            <a:ext cx="5230763" cy="1375302"/>
            <a:chOff x="2912100" y="1733144"/>
            <a:chExt cx="5041213" cy="1272956"/>
          </a:xfrm>
        </p:grpSpPr>
        <p:sp>
          <p:nvSpPr>
            <p:cNvPr id="812" name="Google Shape;812;p95"/>
            <p:cNvSpPr/>
            <p:nvPr/>
          </p:nvSpPr>
          <p:spPr>
            <a:xfrm>
              <a:off x="2956544" y="2355316"/>
              <a:ext cx="650784" cy="650784"/>
            </a:xfrm>
            <a:custGeom>
              <a:avLst/>
              <a:gdLst/>
              <a:ahLst/>
              <a:cxnLst/>
              <a:rect l="l" t="t" r="r" b="b"/>
              <a:pathLst>
                <a:path w="20337" h="20337" extrusionOk="0">
                  <a:moveTo>
                    <a:pt x="7692" y="1"/>
                  </a:moveTo>
                  <a:cubicBezTo>
                    <a:pt x="3441" y="1"/>
                    <a:pt x="1" y="3442"/>
                    <a:pt x="1" y="7692"/>
                  </a:cubicBezTo>
                  <a:cubicBezTo>
                    <a:pt x="1" y="11943"/>
                    <a:pt x="3441" y="15384"/>
                    <a:pt x="7692" y="15384"/>
                  </a:cubicBezTo>
                  <a:cubicBezTo>
                    <a:pt x="9704" y="15384"/>
                    <a:pt x="11538" y="14610"/>
                    <a:pt x="12919" y="13336"/>
                  </a:cubicBezTo>
                  <a:lnTo>
                    <a:pt x="18158" y="18575"/>
                  </a:lnTo>
                  <a:cubicBezTo>
                    <a:pt x="18050" y="18753"/>
                    <a:pt x="17991" y="18956"/>
                    <a:pt x="17991" y="19170"/>
                  </a:cubicBezTo>
                  <a:cubicBezTo>
                    <a:pt x="17991" y="19813"/>
                    <a:pt x="18515" y="20337"/>
                    <a:pt x="19170" y="20337"/>
                  </a:cubicBezTo>
                  <a:cubicBezTo>
                    <a:pt x="19789" y="20337"/>
                    <a:pt x="20336" y="19813"/>
                    <a:pt x="20336" y="19170"/>
                  </a:cubicBezTo>
                  <a:cubicBezTo>
                    <a:pt x="20336" y="18539"/>
                    <a:pt x="19789" y="17991"/>
                    <a:pt x="19170" y="17991"/>
                  </a:cubicBezTo>
                  <a:cubicBezTo>
                    <a:pt x="18931" y="17991"/>
                    <a:pt x="18729" y="18063"/>
                    <a:pt x="18550" y="18170"/>
                  </a:cubicBezTo>
                  <a:lnTo>
                    <a:pt x="13312" y="12943"/>
                  </a:lnTo>
                  <a:cubicBezTo>
                    <a:pt x="14598" y="11562"/>
                    <a:pt x="15383" y="9728"/>
                    <a:pt x="15383" y="7692"/>
                  </a:cubicBezTo>
                  <a:cubicBezTo>
                    <a:pt x="15383" y="3442"/>
                    <a:pt x="11919" y="1"/>
                    <a:pt x="7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5"/>
            <p:cNvSpPr txBox="1"/>
            <p:nvPr/>
          </p:nvSpPr>
          <p:spPr>
            <a:xfrm>
              <a:off x="2912100" y="2439025"/>
              <a:ext cx="580800" cy="327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FFF"/>
                  </a:solidFill>
                  <a:latin typeface="Fira Sans Extra Condensed"/>
                  <a:ea typeface="Fira Sans Extra Condensed"/>
                  <a:cs typeface="Fira Sans Extra Condensed"/>
                  <a:sym typeface="Fira Sans Extra Condensed"/>
                </a:rPr>
                <a:t>03</a:t>
              </a:r>
              <a:endParaRPr>
                <a:latin typeface="Roboto"/>
                <a:ea typeface="Roboto"/>
                <a:cs typeface="Roboto"/>
                <a:sym typeface="Roboto"/>
              </a:endParaRPr>
            </a:p>
          </p:txBody>
        </p:sp>
        <p:sp>
          <p:nvSpPr>
            <p:cNvPr id="814" name="Google Shape;814;p95"/>
            <p:cNvSpPr txBox="1"/>
            <p:nvPr/>
          </p:nvSpPr>
          <p:spPr>
            <a:xfrm>
              <a:off x="5668213" y="1733144"/>
              <a:ext cx="2285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 Parents Of Teen Drivers (hair on fire customer)</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815" name="Google Shape;815;p95"/>
          <p:cNvGrpSpPr/>
          <p:nvPr/>
        </p:nvGrpSpPr>
        <p:grpSpPr>
          <a:xfrm>
            <a:off x="5153633" y="668588"/>
            <a:ext cx="3643869" cy="1878108"/>
            <a:chOff x="4988120" y="1907258"/>
            <a:chExt cx="3511824" cy="1738345"/>
          </a:xfrm>
        </p:grpSpPr>
        <p:sp>
          <p:nvSpPr>
            <p:cNvPr id="816" name="Google Shape;816;p95"/>
            <p:cNvSpPr/>
            <p:nvPr/>
          </p:nvSpPr>
          <p:spPr>
            <a:xfrm>
              <a:off x="4988120" y="1907258"/>
              <a:ext cx="650400" cy="650784"/>
            </a:xfrm>
            <a:custGeom>
              <a:avLst/>
              <a:gdLst/>
              <a:ahLst/>
              <a:cxnLst/>
              <a:rect l="l" t="t" r="r" b="b"/>
              <a:pathLst>
                <a:path w="20325" h="20337" extrusionOk="0">
                  <a:moveTo>
                    <a:pt x="12633" y="1"/>
                  </a:moveTo>
                  <a:cubicBezTo>
                    <a:pt x="8406" y="1"/>
                    <a:pt x="4942" y="3442"/>
                    <a:pt x="4942" y="7692"/>
                  </a:cubicBezTo>
                  <a:cubicBezTo>
                    <a:pt x="4942" y="9728"/>
                    <a:pt x="5739" y="11562"/>
                    <a:pt x="7013" y="12943"/>
                  </a:cubicBezTo>
                  <a:lnTo>
                    <a:pt x="1787" y="18170"/>
                  </a:lnTo>
                  <a:cubicBezTo>
                    <a:pt x="1608" y="18063"/>
                    <a:pt x="1394" y="17991"/>
                    <a:pt x="1167" y="17991"/>
                  </a:cubicBezTo>
                  <a:cubicBezTo>
                    <a:pt x="536" y="17991"/>
                    <a:pt x="1" y="18539"/>
                    <a:pt x="1" y="19170"/>
                  </a:cubicBezTo>
                  <a:cubicBezTo>
                    <a:pt x="1" y="19813"/>
                    <a:pt x="536" y="20337"/>
                    <a:pt x="1167" y="20337"/>
                  </a:cubicBezTo>
                  <a:cubicBezTo>
                    <a:pt x="1822" y="20337"/>
                    <a:pt x="2334" y="19813"/>
                    <a:pt x="2334" y="19170"/>
                  </a:cubicBezTo>
                  <a:cubicBezTo>
                    <a:pt x="2334" y="18955"/>
                    <a:pt x="2275" y="18753"/>
                    <a:pt x="2179" y="18574"/>
                  </a:cubicBezTo>
                  <a:lnTo>
                    <a:pt x="7418" y="13336"/>
                  </a:lnTo>
                  <a:cubicBezTo>
                    <a:pt x="8787" y="14610"/>
                    <a:pt x="10633" y="15384"/>
                    <a:pt x="12633" y="15384"/>
                  </a:cubicBezTo>
                  <a:cubicBezTo>
                    <a:pt x="16884" y="15384"/>
                    <a:pt x="20325" y="11943"/>
                    <a:pt x="20325" y="7692"/>
                  </a:cubicBezTo>
                  <a:cubicBezTo>
                    <a:pt x="20325" y="3442"/>
                    <a:pt x="16884" y="1"/>
                    <a:pt x="12633" y="1"/>
                  </a:cubicBezTo>
                  <a:close/>
                </a:path>
              </a:pathLst>
            </a:cu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5"/>
            <p:cNvSpPr txBox="1"/>
            <p:nvPr/>
          </p:nvSpPr>
          <p:spPr>
            <a:xfrm>
              <a:off x="5098925" y="1992563"/>
              <a:ext cx="580800" cy="327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FFF"/>
                  </a:solidFill>
                  <a:latin typeface="Fira Sans Extra Condensed"/>
                  <a:ea typeface="Fira Sans Extra Condensed"/>
                  <a:cs typeface="Fira Sans Extra Condensed"/>
                  <a:sym typeface="Fira Sans Extra Condensed"/>
                </a:rPr>
                <a:t>02</a:t>
              </a:r>
              <a:endParaRPr>
                <a:latin typeface="Roboto"/>
                <a:ea typeface="Roboto"/>
                <a:cs typeface="Roboto"/>
                <a:sym typeface="Roboto"/>
              </a:endParaRPr>
            </a:p>
          </p:txBody>
        </p:sp>
        <p:sp>
          <p:nvSpPr>
            <p:cNvPr id="818" name="Google Shape;818;p95"/>
            <p:cNvSpPr txBox="1"/>
            <p:nvPr/>
          </p:nvSpPr>
          <p:spPr>
            <a:xfrm>
              <a:off x="6120944" y="3216003"/>
              <a:ext cx="23790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Rideshare &amp; Rental  Companies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819" name="Google Shape;819;p95"/>
          <p:cNvGrpSpPr/>
          <p:nvPr/>
        </p:nvGrpSpPr>
        <p:grpSpPr>
          <a:xfrm>
            <a:off x="6130531" y="3393715"/>
            <a:ext cx="2536783" cy="703107"/>
            <a:chOff x="5954344" y="4305910"/>
            <a:chExt cx="2444856" cy="650784"/>
          </a:xfrm>
        </p:grpSpPr>
        <p:sp>
          <p:nvSpPr>
            <p:cNvPr id="820" name="Google Shape;820;p95"/>
            <p:cNvSpPr/>
            <p:nvPr/>
          </p:nvSpPr>
          <p:spPr>
            <a:xfrm>
              <a:off x="5954344" y="4305910"/>
              <a:ext cx="650400" cy="650784"/>
            </a:xfrm>
            <a:custGeom>
              <a:avLst/>
              <a:gdLst/>
              <a:ahLst/>
              <a:cxnLst/>
              <a:rect l="l" t="t" r="r" b="b"/>
              <a:pathLst>
                <a:path w="20325" h="20337" extrusionOk="0">
                  <a:moveTo>
                    <a:pt x="12633" y="1"/>
                  </a:moveTo>
                  <a:cubicBezTo>
                    <a:pt x="8406" y="1"/>
                    <a:pt x="4942" y="3442"/>
                    <a:pt x="4942" y="7692"/>
                  </a:cubicBezTo>
                  <a:cubicBezTo>
                    <a:pt x="4942" y="9728"/>
                    <a:pt x="5739" y="11562"/>
                    <a:pt x="7013" y="12943"/>
                  </a:cubicBezTo>
                  <a:lnTo>
                    <a:pt x="1787" y="18170"/>
                  </a:lnTo>
                  <a:cubicBezTo>
                    <a:pt x="1608" y="18063"/>
                    <a:pt x="1394" y="17991"/>
                    <a:pt x="1167" y="17991"/>
                  </a:cubicBezTo>
                  <a:cubicBezTo>
                    <a:pt x="536" y="17991"/>
                    <a:pt x="1" y="18539"/>
                    <a:pt x="1" y="19170"/>
                  </a:cubicBezTo>
                  <a:cubicBezTo>
                    <a:pt x="1" y="19813"/>
                    <a:pt x="536" y="20337"/>
                    <a:pt x="1167" y="20337"/>
                  </a:cubicBezTo>
                  <a:cubicBezTo>
                    <a:pt x="1822" y="20337"/>
                    <a:pt x="2334" y="19813"/>
                    <a:pt x="2334" y="19170"/>
                  </a:cubicBezTo>
                  <a:cubicBezTo>
                    <a:pt x="2334" y="18956"/>
                    <a:pt x="2275" y="18753"/>
                    <a:pt x="2179" y="18575"/>
                  </a:cubicBezTo>
                  <a:lnTo>
                    <a:pt x="7418" y="13336"/>
                  </a:lnTo>
                  <a:cubicBezTo>
                    <a:pt x="8787" y="14610"/>
                    <a:pt x="10633" y="15384"/>
                    <a:pt x="12633" y="15384"/>
                  </a:cubicBezTo>
                  <a:cubicBezTo>
                    <a:pt x="16884" y="15384"/>
                    <a:pt x="20325" y="11943"/>
                    <a:pt x="20325" y="7692"/>
                  </a:cubicBezTo>
                  <a:cubicBezTo>
                    <a:pt x="20325" y="3442"/>
                    <a:pt x="16884" y="1"/>
                    <a:pt x="126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5"/>
            <p:cNvSpPr txBox="1"/>
            <p:nvPr/>
          </p:nvSpPr>
          <p:spPr>
            <a:xfrm>
              <a:off x="6023950" y="4361525"/>
              <a:ext cx="580800" cy="327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FFF"/>
                  </a:solidFill>
                  <a:latin typeface="Fira Sans Extra Condensed"/>
                  <a:ea typeface="Fira Sans Extra Condensed"/>
                  <a:cs typeface="Fira Sans Extra Condensed"/>
                  <a:sym typeface="Fira Sans Extra Condensed"/>
                </a:rPr>
                <a:t>06</a:t>
              </a:r>
              <a:endParaRPr>
                <a:latin typeface="Roboto"/>
                <a:ea typeface="Roboto"/>
                <a:cs typeface="Roboto"/>
                <a:sym typeface="Roboto"/>
              </a:endParaRPr>
            </a:p>
          </p:txBody>
        </p:sp>
        <p:sp>
          <p:nvSpPr>
            <p:cNvPr id="822" name="Google Shape;822;p95"/>
            <p:cNvSpPr txBox="1"/>
            <p:nvPr/>
          </p:nvSpPr>
          <p:spPr>
            <a:xfrm>
              <a:off x="6667600" y="4310675"/>
              <a:ext cx="1731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Legal Requirement?</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823" name="Google Shape;823;p95"/>
          <p:cNvGrpSpPr/>
          <p:nvPr/>
        </p:nvGrpSpPr>
        <p:grpSpPr>
          <a:xfrm>
            <a:off x="966522" y="2381583"/>
            <a:ext cx="1973710" cy="1936469"/>
            <a:chOff x="1101118" y="2383998"/>
            <a:chExt cx="1902188" cy="1792363"/>
          </a:xfrm>
        </p:grpSpPr>
        <p:sp>
          <p:nvSpPr>
            <p:cNvPr id="824" name="Google Shape;824;p95"/>
            <p:cNvSpPr/>
            <p:nvPr/>
          </p:nvSpPr>
          <p:spPr>
            <a:xfrm rot="-3897259">
              <a:off x="2246270" y="3421464"/>
              <a:ext cx="629404" cy="673171"/>
            </a:xfrm>
            <a:custGeom>
              <a:avLst/>
              <a:gdLst/>
              <a:ahLst/>
              <a:cxnLst/>
              <a:rect l="l" t="t" r="r" b="b"/>
              <a:pathLst>
                <a:path w="20336" h="20336" extrusionOk="0">
                  <a:moveTo>
                    <a:pt x="7692" y="0"/>
                  </a:moveTo>
                  <a:cubicBezTo>
                    <a:pt x="3441" y="0"/>
                    <a:pt x="0" y="3441"/>
                    <a:pt x="0" y="7692"/>
                  </a:cubicBezTo>
                  <a:cubicBezTo>
                    <a:pt x="0" y="11942"/>
                    <a:pt x="3441" y="15383"/>
                    <a:pt x="7692" y="15383"/>
                  </a:cubicBezTo>
                  <a:cubicBezTo>
                    <a:pt x="9704" y="15383"/>
                    <a:pt x="11537" y="14609"/>
                    <a:pt x="12918" y="13335"/>
                  </a:cubicBezTo>
                  <a:lnTo>
                    <a:pt x="18157" y="18574"/>
                  </a:lnTo>
                  <a:cubicBezTo>
                    <a:pt x="18050" y="18752"/>
                    <a:pt x="17990" y="18955"/>
                    <a:pt x="17990" y="19169"/>
                  </a:cubicBezTo>
                  <a:cubicBezTo>
                    <a:pt x="17990" y="19812"/>
                    <a:pt x="18514" y="20336"/>
                    <a:pt x="19169" y="20336"/>
                  </a:cubicBezTo>
                  <a:cubicBezTo>
                    <a:pt x="19788" y="20336"/>
                    <a:pt x="20336" y="19812"/>
                    <a:pt x="20336" y="19169"/>
                  </a:cubicBezTo>
                  <a:cubicBezTo>
                    <a:pt x="20336" y="18538"/>
                    <a:pt x="19788" y="17990"/>
                    <a:pt x="19169" y="17990"/>
                  </a:cubicBezTo>
                  <a:cubicBezTo>
                    <a:pt x="18931" y="17990"/>
                    <a:pt x="18729" y="18062"/>
                    <a:pt x="18550" y="18169"/>
                  </a:cubicBezTo>
                  <a:lnTo>
                    <a:pt x="13311" y="12942"/>
                  </a:lnTo>
                  <a:cubicBezTo>
                    <a:pt x="14597" y="11561"/>
                    <a:pt x="15383" y="9727"/>
                    <a:pt x="15383" y="7692"/>
                  </a:cubicBezTo>
                  <a:cubicBezTo>
                    <a:pt x="15383" y="3441"/>
                    <a:pt x="11918" y="0"/>
                    <a:pt x="7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5"/>
            <p:cNvSpPr txBox="1"/>
            <p:nvPr/>
          </p:nvSpPr>
          <p:spPr>
            <a:xfrm>
              <a:off x="2118641" y="3594102"/>
              <a:ext cx="580800" cy="327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FFF"/>
                  </a:solidFill>
                  <a:latin typeface="Fira Sans Extra Condensed"/>
                  <a:ea typeface="Fira Sans Extra Condensed"/>
                  <a:cs typeface="Fira Sans Extra Condensed"/>
                  <a:sym typeface="Fira Sans Extra Condensed"/>
                </a:rPr>
                <a:t>05</a:t>
              </a:r>
              <a:endParaRPr>
                <a:latin typeface="Roboto"/>
                <a:ea typeface="Roboto"/>
                <a:cs typeface="Roboto"/>
                <a:sym typeface="Roboto"/>
              </a:endParaRPr>
            </a:p>
          </p:txBody>
        </p:sp>
        <p:sp>
          <p:nvSpPr>
            <p:cNvPr id="826" name="Google Shape;826;p95"/>
            <p:cNvSpPr txBox="1"/>
            <p:nvPr/>
          </p:nvSpPr>
          <p:spPr>
            <a:xfrm>
              <a:off x="1101118" y="2383998"/>
              <a:ext cx="1731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Door to door fleets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827" name="Google Shape;827;p95"/>
          <p:cNvGrpSpPr/>
          <p:nvPr/>
        </p:nvGrpSpPr>
        <p:grpSpPr>
          <a:xfrm>
            <a:off x="1198238" y="354022"/>
            <a:ext cx="3455186" cy="882718"/>
            <a:chOff x="1555042" y="1842857"/>
            <a:chExt cx="3329979" cy="817029"/>
          </a:xfrm>
        </p:grpSpPr>
        <p:sp>
          <p:nvSpPr>
            <p:cNvPr id="828" name="Google Shape;828;p95"/>
            <p:cNvSpPr/>
            <p:nvPr/>
          </p:nvSpPr>
          <p:spPr>
            <a:xfrm rot="-6458449">
              <a:off x="4151183" y="1925981"/>
              <a:ext cx="650396" cy="650780"/>
            </a:xfrm>
            <a:custGeom>
              <a:avLst/>
              <a:gdLst/>
              <a:ahLst/>
              <a:cxnLst/>
              <a:rect l="l" t="t" r="r" b="b"/>
              <a:pathLst>
                <a:path w="20325" h="20337" extrusionOk="0">
                  <a:moveTo>
                    <a:pt x="12633" y="1"/>
                  </a:moveTo>
                  <a:cubicBezTo>
                    <a:pt x="8406" y="1"/>
                    <a:pt x="4942" y="3442"/>
                    <a:pt x="4942" y="7692"/>
                  </a:cubicBezTo>
                  <a:cubicBezTo>
                    <a:pt x="4942" y="9728"/>
                    <a:pt x="5739" y="11562"/>
                    <a:pt x="7013" y="12943"/>
                  </a:cubicBezTo>
                  <a:lnTo>
                    <a:pt x="1787" y="18170"/>
                  </a:lnTo>
                  <a:cubicBezTo>
                    <a:pt x="1608" y="18063"/>
                    <a:pt x="1394" y="17991"/>
                    <a:pt x="1167" y="17991"/>
                  </a:cubicBezTo>
                  <a:cubicBezTo>
                    <a:pt x="536" y="17991"/>
                    <a:pt x="1" y="18539"/>
                    <a:pt x="1" y="19170"/>
                  </a:cubicBezTo>
                  <a:cubicBezTo>
                    <a:pt x="1" y="19813"/>
                    <a:pt x="536" y="20337"/>
                    <a:pt x="1167" y="20337"/>
                  </a:cubicBezTo>
                  <a:cubicBezTo>
                    <a:pt x="1822" y="20337"/>
                    <a:pt x="2334" y="19813"/>
                    <a:pt x="2334" y="19170"/>
                  </a:cubicBezTo>
                  <a:cubicBezTo>
                    <a:pt x="2334" y="18955"/>
                    <a:pt x="2275" y="18753"/>
                    <a:pt x="2179" y="18574"/>
                  </a:cubicBezTo>
                  <a:lnTo>
                    <a:pt x="7418" y="13336"/>
                  </a:lnTo>
                  <a:cubicBezTo>
                    <a:pt x="8787" y="14610"/>
                    <a:pt x="10633" y="15384"/>
                    <a:pt x="12633" y="15384"/>
                  </a:cubicBezTo>
                  <a:cubicBezTo>
                    <a:pt x="16884" y="15384"/>
                    <a:pt x="20325" y="11943"/>
                    <a:pt x="20325" y="7692"/>
                  </a:cubicBezTo>
                  <a:cubicBezTo>
                    <a:pt x="20325" y="3442"/>
                    <a:pt x="16884" y="1"/>
                    <a:pt x="126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5"/>
            <p:cNvSpPr txBox="1"/>
            <p:nvPr/>
          </p:nvSpPr>
          <p:spPr>
            <a:xfrm>
              <a:off x="4067750" y="2065375"/>
              <a:ext cx="580800" cy="327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FFF"/>
                  </a:solidFill>
                  <a:latin typeface="Fira Sans Extra Condensed"/>
                  <a:ea typeface="Fira Sans Extra Condensed"/>
                  <a:cs typeface="Fira Sans Extra Condensed"/>
                  <a:sym typeface="Fira Sans Extra Condensed"/>
                </a:rPr>
                <a:t>01</a:t>
              </a:r>
              <a:endParaRPr sz="2000">
                <a:solidFill>
                  <a:srgbClr val="FFFFFF"/>
                </a:solidFill>
                <a:latin typeface="Fira Sans Extra Condensed"/>
                <a:ea typeface="Fira Sans Extra Condensed"/>
                <a:cs typeface="Fira Sans Extra Condensed"/>
                <a:sym typeface="Fira Sans Extra Condensed"/>
              </a:endParaRPr>
            </a:p>
          </p:txBody>
        </p:sp>
        <p:sp>
          <p:nvSpPr>
            <p:cNvPr id="830" name="Google Shape;830;p95"/>
            <p:cNvSpPr txBox="1"/>
            <p:nvPr/>
          </p:nvSpPr>
          <p:spPr>
            <a:xfrm>
              <a:off x="1555042" y="1979128"/>
              <a:ext cx="2586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SBIR/ DOT/DMV/ OTS / NHTSA</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831" name="Google Shape;831;p95"/>
          <p:cNvSpPr txBox="1"/>
          <p:nvPr/>
        </p:nvSpPr>
        <p:spPr>
          <a:xfrm>
            <a:off x="346494" y="3635436"/>
            <a:ext cx="2022900" cy="46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Partnerships with Insurance Agencies</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832" name="Google Shape;832;p95"/>
          <p:cNvGrpSpPr/>
          <p:nvPr/>
        </p:nvGrpSpPr>
        <p:grpSpPr>
          <a:xfrm>
            <a:off x="2638445" y="2367345"/>
            <a:ext cx="721369" cy="703107"/>
            <a:chOff x="2912100" y="2355316"/>
            <a:chExt cx="695228" cy="650784"/>
          </a:xfrm>
        </p:grpSpPr>
        <p:sp>
          <p:nvSpPr>
            <p:cNvPr id="833" name="Google Shape;833;p95"/>
            <p:cNvSpPr/>
            <p:nvPr/>
          </p:nvSpPr>
          <p:spPr>
            <a:xfrm>
              <a:off x="2956544" y="2355316"/>
              <a:ext cx="650784" cy="650784"/>
            </a:xfrm>
            <a:custGeom>
              <a:avLst/>
              <a:gdLst/>
              <a:ahLst/>
              <a:cxnLst/>
              <a:rect l="l" t="t" r="r" b="b"/>
              <a:pathLst>
                <a:path w="20337" h="20337" extrusionOk="0">
                  <a:moveTo>
                    <a:pt x="7692" y="1"/>
                  </a:moveTo>
                  <a:cubicBezTo>
                    <a:pt x="3441" y="1"/>
                    <a:pt x="1" y="3442"/>
                    <a:pt x="1" y="7692"/>
                  </a:cubicBezTo>
                  <a:cubicBezTo>
                    <a:pt x="1" y="11943"/>
                    <a:pt x="3441" y="15384"/>
                    <a:pt x="7692" y="15384"/>
                  </a:cubicBezTo>
                  <a:cubicBezTo>
                    <a:pt x="9704" y="15384"/>
                    <a:pt x="11538" y="14610"/>
                    <a:pt x="12919" y="13336"/>
                  </a:cubicBezTo>
                  <a:lnTo>
                    <a:pt x="18158" y="18575"/>
                  </a:lnTo>
                  <a:cubicBezTo>
                    <a:pt x="18050" y="18753"/>
                    <a:pt x="17991" y="18956"/>
                    <a:pt x="17991" y="19170"/>
                  </a:cubicBezTo>
                  <a:cubicBezTo>
                    <a:pt x="17991" y="19813"/>
                    <a:pt x="18515" y="20337"/>
                    <a:pt x="19170" y="20337"/>
                  </a:cubicBezTo>
                  <a:cubicBezTo>
                    <a:pt x="19789" y="20337"/>
                    <a:pt x="20336" y="19813"/>
                    <a:pt x="20336" y="19170"/>
                  </a:cubicBezTo>
                  <a:cubicBezTo>
                    <a:pt x="20336" y="18539"/>
                    <a:pt x="19789" y="17991"/>
                    <a:pt x="19170" y="17991"/>
                  </a:cubicBezTo>
                  <a:cubicBezTo>
                    <a:pt x="18931" y="17991"/>
                    <a:pt x="18729" y="18063"/>
                    <a:pt x="18550" y="18170"/>
                  </a:cubicBezTo>
                  <a:lnTo>
                    <a:pt x="13312" y="12943"/>
                  </a:lnTo>
                  <a:cubicBezTo>
                    <a:pt x="14598" y="11562"/>
                    <a:pt x="15383" y="9728"/>
                    <a:pt x="15383" y="7692"/>
                  </a:cubicBezTo>
                  <a:cubicBezTo>
                    <a:pt x="15383" y="3442"/>
                    <a:pt x="11919" y="1"/>
                    <a:pt x="7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5"/>
            <p:cNvSpPr txBox="1"/>
            <p:nvPr/>
          </p:nvSpPr>
          <p:spPr>
            <a:xfrm>
              <a:off x="2912100" y="2439025"/>
              <a:ext cx="580800" cy="327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FFF"/>
                  </a:solidFill>
                  <a:latin typeface="Fira Sans Extra Condensed"/>
                  <a:ea typeface="Fira Sans Extra Condensed"/>
                  <a:cs typeface="Fira Sans Extra Condensed"/>
                  <a:sym typeface="Fira Sans Extra Condensed"/>
                </a:rPr>
                <a:t>03</a:t>
              </a:r>
              <a:endParaRPr>
                <a:latin typeface="Roboto"/>
                <a:ea typeface="Roboto"/>
                <a:cs typeface="Roboto"/>
                <a:sym typeface="Roboto"/>
              </a:endParaRPr>
            </a:p>
          </p:txBody>
        </p:sp>
      </p:grpSp>
      <p:sp>
        <p:nvSpPr>
          <p:cNvPr id="835" name="Google Shape;835;p95"/>
          <p:cNvSpPr txBox="1"/>
          <p:nvPr/>
        </p:nvSpPr>
        <p:spPr>
          <a:xfrm>
            <a:off x="1198235" y="1380070"/>
            <a:ext cx="1796700" cy="46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Sell internationally</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836" name="Google Shape;836;p95"/>
          <p:cNvGrpSpPr/>
          <p:nvPr/>
        </p:nvGrpSpPr>
        <p:grpSpPr>
          <a:xfrm>
            <a:off x="2691086" y="437814"/>
            <a:ext cx="4433969" cy="4351663"/>
            <a:chOff x="2936352" y="1652372"/>
            <a:chExt cx="3601632" cy="3553248"/>
          </a:xfrm>
        </p:grpSpPr>
        <p:sp>
          <p:nvSpPr>
            <p:cNvPr id="837" name="Google Shape;837;p95"/>
            <p:cNvSpPr/>
            <p:nvPr/>
          </p:nvSpPr>
          <p:spPr>
            <a:xfrm>
              <a:off x="2936352" y="1652372"/>
              <a:ext cx="3601632" cy="3553248"/>
            </a:xfrm>
            <a:custGeom>
              <a:avLst/>
              <a:gdLst/>
              <a:ahLst/>
              <a:cxnLst/>
              <a:rect l="l" t="t" r="r" b="b"/>
              <a:pathLst>
                <a:path w="112551" h="111039" extrusionOk="0">
                  <a:moveTo>
                    <a:pt x="51114" y="1"/>
                  </a:moveTo>
                  <a:lnTo>
                    <a:pt x="46161" y="1477"/>
                  </a:lnTo>
                  <a:lnTo>
                    <a:pt x="46161" y="16836"/>
                  </a:lnTo>
                  <a:cubicBezTo>
                    <a:pt x="46161" y="22956"/>
                    <a:pt x="51697" y="27933"/>
                    <a:pt x="58472" y="27933"/>
                  </a:cubicBezTo>
                  <a:lnTo>
                    <a:pt x="60401" y="27933"/>
                  </a:lnTo>
                  <a:cubicBezTo>
                    <a:pt x="61818" y="27933"/>
                    <a:pt x="62877" y="28826"/>
                    <a:pt x="62877" y="29635"/>
                  </a:cubicBezTo>
                  <a:cubicBezTo>
                    <a:pt x="62877" y="30397"/>
                    <a:pt x="61913" y="31255"/>
                    <a:pt x="60579" y="31326"/>
                  </a:cubicBezTo>
                  <a:cubicBezTo>
                    <a:pt x="60508" y="31326"/>
                    <a:pt x="60472" y="31302"/>
                    <a:pt x="60401" y="31302"/>
                  </a:cubicBezTo>
                  <a:lnTo>
                    <a:pt x="31838" y="31302"/>
                  </a:lnTo>
                  <a:cubicBezTo>
                    <a:pt x="24444" y="31302"/>
                    <a:pt x="18419" y="36720"/>
                    <a:pt x="18419" y="43375"/>
                  </a:cubicBezTo>
                  <a:cubicBezTo>
                    <a:pt x="18419" y="50007"/>
                    <a:pt x="24444" y="55424"/>
                    <a:pt x="31838" y="55424"/>
                  </a:cubicBezTo>
                  <a:lnTo>
                    <a:pt x="74796" y="55424"/>
                  </a:lnTo>
                  <a:cubicBezTo>
                    <a:pt x="78094" y="55424"/>
                    <a:pt x="80915" y="57639"/>
                    <a:pt x="80915" y="60270"/>
                  </a:cubicBezTo>
                  <a:cubicBezTo>
                    <a:pt x="80915" y="62890"/>
                    <a:pt x="78094" y="65104"/>
                    <a:pt x="74796" y="65104"/>
                  </a:cubicBezTo>
                  <a:lnTo>
                    <a:pt x="18574" y="65104"/>
                  </a:lnTo>
                  <a:cubicBezTo>
                    <a:pt x="8323" y="65104"/>
                    <a:pt x="0" y="72498"/>
                    <a:pt x="0" y="81606"/>
                  </a:cubicBezTo>
                  <a:cubicBezTo>
                    <a:pt x="0" y="90714"/>
                    <a:pt x="8323" y="98108"/>
                    <a:pt x="18574" y="98108"/>
                  </a:cubicBezTo>
                  <a:lnTo>
                    <a:pt x="86309" y="98108"/>
                  </a:lnTo>
                  <a:cubicBezTo>
                    <a:pt x="94893" y="98108"/>
                    <a:pt x="101954" y="103978"/>
                    <a:pt x="102680" y="111038"/>
                  </a:cubicBezTo>
                  <a:lnTo>
                    <a:pt x="112550" y="111038"/>
                  </a:lnTo>
                  <a:cubicBezTo>
                    <a:pt x="111848" y="98787"/>
                    <a:pt x="100334" y="88738"/>
                    <a:pt x="86309" y="88738"/>
                  </a:cubicBezTo>
                  <a:lnTo>
                    <a:pt x="18574" y="88714"/>
                  </a:lnTo>
                  <a:cubicBezTo>
                    <a:pt x="13836" y="88714"/>
                    <a:pt x="9823" y="85476"/>
                    <a:pt x="9823" y="81606"/>
                  </a:cubicBezTo>
                  <a:cubicBezTo>
                    <a:pt x="9823" y="77760"/>
                    <a:pt x="13836" y="74498"/>
                    <a:pt x="18574" y="74498"/>
                  </a:cubicBezTo>
                  <a:lnTo>
                    <a:pt x="74796" y="74498"/>
                  </a:lnTo>
                  <a:cubicBezTo>
                    <a:pt x="83582" y="74498"/>
                    <a:pt x="90738" y="68116"/>
                    <a:pt x="90738" y="60270"/>
                  </a:cubicBezTo>
                  <a:cubicBezTo>
                    <a:pt x="90738" y="52412"/>
                    <a:pt x="83582" y="46030"/>
                    <a:pt x="74796" y="46030"/>
                  </a:cubicBezTo>
                  <a:lnTo>
                    <a:pt x="31838" y="46030"/>
                  </a:lnTo>
                  <a:cubicBezTo>
                    <a:pt x="29909" y="46030"/>
                    <a:pt x="28266" y="44816"/>
                    <a:pt x="28266" y="43375"/>
                  </a:cubicBezTo>
                  <a:cubicBezTo>
                    <a:pt x="28266" y="41911"/>
                    <a:pt x="29909" y="40696"/>
                    <a:pt x="31838" y="40696"/>
                  </a:cubicBezTo>
                  <a:lnTo>
                    <a:pt x="60401" y="40696"/>
                  </a:lnTo>
                  <a:cubicBezTo>
                    <a:pt x="67187" y="40696"/>
                    <a:pt x="72700" y="35731"/>
                    <a:pt x="72700" y="29635"/>
                  </a:cubicBezTo>
                  <a:cubicBezTo>
                    <a:pt x="72700" y="23516"/>
                    <a:pt x="67187" y="18551"/>
                    <a:pt x="60401" y="18551"/>
                  </a:cubicBezTo>
                  <a:lnTo>
                    <a:pt x="58472" y="18551"/>
                  </a:lnTo>
                  <a:cubicBezTo>
                    <a:pt x="57067" y="18551"/>
                    <a:pt x="56019" y="17646"/>
                    <a:pt x="56019" y="16836"/>
                  </a:cubicBezTo>
                  <a:cubicBezTo>
                    <a:pt x="56019" y="16622"/>
                    <a:pt x="55996" y="16372"/>
                    <a:pt x="55948" y="16146"/>
                  </a:cubicBezTo>
                  <a:lnTo>
                    <a:pt x="55948" y="1430"/>
                  </a:lnTo>
                  <a:lnTo>
                    <a:pt x="51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5"/>
            <p:cNvSpPr/>
            <p:nvPr/>
          </p:nvSpPr>
          <p:spPr>
            <a:xfrm>
              <a:off x="2936352" y="1675636"/>
              <a:ext cx="3601632" cy="3529984"/>
            </a:xfrm>
            <a:custGeom>
              <a:avLst/>
              <a:gdLst/>
              <a:ahLst/>
              <a:cxnLst/>
              <a:rect l="l" t="t" r="r" b="b"/>
              <a:pathLst>
                <a:path w="112551" h="110312" extrusionOk="0">
                  <a:moveTo>
                    <a:pt x="48638" y="0"/>
                  </a:moveTo>
                  <a:lnTo>
                    <a:pt x="46161" y="750"/>
                  </a:lnTo>
                  <a:lnTo>
                    <a:pt x="46161" y="16109"/>
                  </a:lnTo>
                  <a:cubicBezTo>
                    <a:pt x="46161" y="22229"/>
                    <a:pt x="51697" y="27206"/>
                    <a:pt x="58472" y="27206"/>
                  </a:cubicBezTo>
                  <a:lnTo>
                    <a:pt x="60401" y="27206"/>
                  </a:lnTo>
                  <a:cubicBezTo>
                    <a:pt x="61818" y="27206"/>
                    <a:pt x="62877" y="28099"/>
                    <a:pt x="62877" y="28885"/>
                  </a:cubicBezTo>
                  <a:cubicBezTo>
                    <a:pt x="62877" y="29670"/>
                    <a:pt x="61913" y="30528"/>
                    <a:pt x="60579" y="30599"/>
                  </a:cubicBezTo>
                  <a:cubicBezTo>
                    <a:pt x="60508" y="30575"/>
                    <a:pt x="60472" y="30575"/>
                    <a:pt x="60401" y="30575"/>
                  </a:cubicBezTo>
                  <a:lnTo>
                    <a:pt x="31838" y="30575"/>
                  </a:lnTo>
                  <a:cubicBezTo>
                    <a:pt x="24444" y="30575"/>
                    <a:pt x="18419" y="35993"/>
                    <a:pt x="18419" y="42648"/>
                  </a:cubicBezTo>
                  <a:cubicBezTo>
                    <a:pt x="18419" y="49280"/>
                    <a:pt x="24444" y="54697"/>
                    <a:pt x="31838" y="54697"/>
                  </a:cubicBezTo>
                  <a:lnTo>
                    <a:pt x="74796" y="54697"/>
                  </a:lnTo>
                  <a:cubicBezTo>
                    <a:pt x="78094" y="54697"/>
                    <a:pt x="80915" y="56912"/>
                    <a:pt x="80915" y="59543"/>
                  </a:cubicBezTo>
                  <a:cubicBezTo>
                    <a:pt x="80915" y="62163"/>
                    <a:pt x="78094" y="64377"/>
                    <a:pt x="74796" y="64377"/>
                  </a:cubicBezTo>
                  <a:lnTo>
                    <a:pt x="18574" y="64377"/>
                  </a:lnTo>
                  <a:cubicBezTo>
                    <a:pt x="8323" y="64377"/>
                    <a:pt x="0" y="71771"/>
                    <a:pt x="0" y="80879"/>
                  </a:cubicBezTo>
                  <a:cubicBezTo>
                    <a:pt x="0" y="89987"/>
                    <a:pt x="8323" y="97381"/>
                    <a:pt x="18574" y="97381"/>
                  </a:cubicBezTo>
                  <a:lnTo>
                    <a:pt x="86309" y="97381"/>
                  </a:lnTo>
                  <a:cubicBezTo>
                    <a:pt x="94893" y="97381"/>
                    <a:pt x="101954" y="103251"/>
                    <a:pt x="102680" y="110311"/>
                  </a:cubicBezTo>
                  <a:lnTo>
                    <a:pt x="104252" y="110311"/>
                  </a:lnTo>
                  <a:cubicBezTo>
                    <a:pt x="103918" y="101477"/>
                    <a:pt x="94989" y="95988"/>
                    <a:pt x="86309" y="95988"/>
                  </a:cubicBezTo>
                  <a:lnTo>
                    <a:pt x="18574" y="95988"/>
                  </a:lnTo>
                  <a:cubicBezTo>
                    <a:pt x="9109" y="95988"/>
                    <a:pt x="1394" y="89202"/>
                    <a:pt x="1394" y="80879"/>
                  </a:cubicBezTo>
                  <a:cubicBezTo>
                    <a:pt x="1394" y="72557"/>
                    <a:pt x="9109" y="65794"/>
                    <a:pt x="18574" y="65794"/>
                  </a:cubicBezTo>
                  <a:lnTo>
                    <a:pt x="74796" y="65794"/>
                  </a:lnTo>
                  <a:cubicBezTo>
                    <a:pt x="78867" y="65794"/>
                    <a:pt x="82308" y="62936"/>
                    <a:pt x="82308" y="59543"/>
                  </a:cubicBezTo>
                  <a:cubicBezTo>
                    <a:pt x="82308" y="56138"/>
                    <a:pt x="78867" y="53281"/>
                    <a:pt x="74796" y="53281"/>
                  </a:cubicBezTo>
                  <a:lnTo>
                    <a:pt x="31838" y="53281"/>
                  </a:lnTo>
                  <a:cubicBezTo>
                    <a:pt x="25230" y="53281"/>
                    <a:pt x="19836" y="48518"/>
                    <a:pt x="19836" y="42648"/>
                  </a:cubicBezTo>
                  <a:cubicBezTo>
                    <a:pt x="19836" y="36755"/>
                    <a:pt x="25230" y="31992"/>
                    <a:pt x="31838" y="31992"/>
                  </a:cubicBezTo>
                  <a:lnTo>
                    <a:pt x="60651" y="31992"/>
                  </a:lnTo>
                  <a:cubicBezTo>
                    <a:pt x="62651" y="31873"/>
                    <a:pt x="64270" y="30504"/>
                    <a:pt x="64270" y="28885"/>
                  </a:cubicBezTo>
                  <a:cubicBezTo>
                    <a:pt x="64270" y="27218"/>
                    <a:pt x="62496" y="25801"/>
                    <a:pt x="60401" y="25801"/>
                  </a:cubicBezTo>
                  <a:lnTo>
                    <a:pt x="58472" y="25801"/>
                  </a:lnTo>
                  <a:cubicBezTo>
                    <a:pt x="52459" y="25801"/>
                    <a:pt x="47578" y="21467"/>
                    <a:pt x="47578" y="16109"/>
                  </a:cubicBezTo>
                  <a:lnTo>
                    <a:pt x="48638" y="0"/>
                  </a:lnTo>
                  <a:close/>
                  <a:moveTo>
                    <a:pt x="53638" y="24"/>
                  </a:moveTo>
                  <a:lnTo>
                    <a:pt x="54555" y="15419"/>
                  </a:lnTo>
                  <a:lnTo>
                    <a:pt x="54555" y="15526"/>
                  </a:lnTo>
                  <a:lnTo>
                    <a:pt x="54555" y="15645"/>
                  </a:lnTo>
                  <a:cubicBezTo>
                    <a:pt x="54603" y="15824"/>
                    <a:pt x="54603" y="15978"/>
                    <a:pt x="54603" y="16109"/>
                  </a:cubicBezTo>
                  <a:cubicBezTo>
                    <a:pt x="54603" y="17800"/>
                    <a:pt x="56377" y="19217"/>
                    <a:pt x="58472" y="19217"/>
                  </a:cubicBezTo>
                  <a:lnTo>
                    <a:pt x="60401" y="19217"/>
                  </a:lnTo>
                  <a:cubicBezTo>
                    <a:pt x="66402" y="19217"/>
                    <a:pt x="71307" y="23563"/>
                    <a:pt x="71307" y="28908"/>
                  </a:cubicBezTo>
                  <a:cubicBezTo>
                    <a:pt x="71307" y="34242"/>
                    <a:pt x="66402" y="38576"/>
                    <a:pt x="60401" y="38576"/>
                  </a:cubicBezTo>
                  <a:lnTo>
                    <a:pt x="31838" y="38576"/>
                  </a:lnTo>
                  <a:cubicBezTo>
                    <a:pt x="29099" y="38576"/>
                    <a:pt x="26849" y="40398"/>
                    <a:pt x="26849" y="42648"/>
                  </a:cubicBezTo>
                  <a:cubicBezTo>
                    <a:pt x="26849" y="44875"/>
                    <a:pt x="29099" y="46720"/>
                    <a:pt x="31838" y="46720"/>
                  </a:cubicBezTo>
                  <a:lnTo>
                    <a:pt x="74796" y="46720"/>
                  </a:lnTo>
                  <a:cubicBezTo>
                    <a:pt x="82820" y="46720"/>
                    <a:pt x="89345" y="52459"/>
                    <a:pt x="89345" y="59543"/>
                  </a:cubicBezTo>
                  <a:cubicBezTo>
                    <a:pt x="89345" y="66604"/>
                    <a:pt x="82820" y="72354"/>
                    <a:pt x="74796" y="72354"/>
                  </a:cubicBezTo>
                  <a:lnTo>
                    <a:pt x="18574" y="72354"/>
                  </a:lnTo>
                  <a:cubicBezTo>
                    <a:pt x="13062" y="72354"/>
                    <a:pt x="8430" y="76271"/>
                    <a:pt x="8430" y="80879"/>
                  </a:cubicBezTo>
                  <a:cubicBezTo>
                    <a:pt x="8430" y="85487"/>
                    <a:pt x="13062" y="89404"/>
                    <a:pt x="18574" y="89404"/>
                  </a:cubicBezTo>
                  <a:lnTo>
                    <a:pt x="86309" y="89404"/>
                  </a:lnTo>
                  <a:cubicBezTo>
                    <a:pt x="92738" y="89404"/>
                    <a:pt x="98858" y="91559"/>
                    <a:pt x="103537" y="95500"/>
                  </a:cubicBezTo>
                  <a:cubicBezTo>
                    <a:pt x="107716" y="99024"/>
                    <a:pt x="110550" y="103703"/>
                    <a:pt x="111157" y="110311"/>
                  </a:cubicBezTo>
                  <a:lnTo>
                    <a:pt x="112550" y="110311"/>
                  </a:lnTo>
                  <a:cubicBezTo>
                    <a:pt x="111848" y="98060"/>
                    <a:pt x="100334" y="88011"/>
                    <a:pt x="86309" y="88011"/>
                  </a:cubicBezTo>
                  <a:lnTo>
                    <a:pt x="18574" y="87987"/>
                  </a:lnTo>
                  <a:cubicBezTo>
                    <a:pt x="13836" y="87987"/>
                    <a:pt x="9823" y="84749"/>
                    <a:pt x="9823" y="80879"/>
                  </a:cubicBezTo>
                  <a:cubicBezTo>
                    <a:pt x="9823" y="77033"/>
                    <a:pt x="13836" y="73771"/>
                    <a:pt x="18574" y="73771"/>
                  </a:cubicBezTo>
                  <a:lnTo>
                    <a:pt x="74796" y="73771"/>
                  </a:lnTo>
                  <a:cubicBezTo>
                    <a:pt x="83582" y="73771"/>
                    <a:pt x="90738" y="67389"/>
                    <a:pt x="90738" y="59543"/>
                  </a:cubicBezTo>
                  <a:cubicBezTo>
                    <a:pt x="90738" y="51685"/>
                    <a:pt x="83582" y="45303"/>
                    <a:pt x="74796" y="45303"/>
                  </a:cubicBezTo>
                  <a:lnTo>
                    <a:pt x="31838" y="45303"/>
                  </a:lnTo>
                  <a:cubicBezTo>
                    <a:pt x="29909" y="45303"/>
                    <a:pt x="28266" y="44089"/>
                    <a:pt x="28266" y="42648"/>
                  </a:cubicBezTo>
                  <a:cubicBezTo>
                    <a:pt x="28266" y="41184"/>
                    <a:pt x="29909" y="39969"/>
                    <a:pt x="31838" y="39969"/>
                  </a:cubicBezTo>
                  <a:lnTo>
                    <a:pt x="60401" y="39969"/>
                  </a:lnTo>
                  <a:cubicBezTo>
                    <a:pt x="67187" y="39969"/>
                    <a:pt x="72700" y="35004"/>
                    <a:pt x="72700" y="28908"/>
                  </a:cubicBezTo>
                  <a:cubicBezTo>
                    <a:pt x="72700" y="22789"/>
                    <a:pt x="67187" y="17824"/>
                    <a:pt x="60401" y="17824"/>
                  </a:cubicBezTo>
                  <a:lnTo>
                    <a:pt x="58472" y="17824"/>
                  </a:lnTo>
                  <a:cubicBezTo>
                    <a:pt x="57067" y="17824"/>
                    <a:pt x="56019" y="16919"/>
                    <a:pt x="56019" y="16109"/>
                  </a:cubicBezTo>
                  <a:cubicBezTo>
                    <a:pt x="56019" y="15895"/>
                    <a:pt x="55996" y="15645"/>
                    <a:pt x="55948" y="15419"/>
                  </a:cubicBezTo>
                  <a:lnTo>
                    <a:pt x="55948" y="703"/>
                  </a:lnTo>
                  <a:lnTo>
                    <a:pt x="53638" y="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95"/>
            <p:cNvGrpSpPr/>
            <p:nvPr/>
          </p:nvGrpSpPr>
          <p:grpSpPr>
            <a:xfrm>
              <a:off x="3071232" y="1725908"/>
              <a:ext cx="3289568" cy="3329600"/>
              <a:chOff x="3071232" y="1725908"/>
              <a:chExt cx="3289568" cy="3329600"/>
            </a:xfrm>
          </p:grpSpPr>
          <p:sp>
            <p:nvSpPr>
              <p:cNvPr id="840" name="Google Shape;840;p95"/>
              <p:cNvSpPr/>
              <p:nvPr/>
            </p:nvSpPr>
            <p:spPr>
              <a:xfrm>
                <a:off x="3662528" y="3020564"/>
                <a:ext cx="52224" cy="98304"/>
              </a:xfrm>
              <a:custGeom>
                <a:avLst/>
                <a:gdLst/>
                <a:ahLst/>
                <a:cxnLst/>
                <a:rect l="l" t="t" r="r" b="b"/>
                <a:pathLst>
                  <a:path w="1632" h="3072" extrusionOk="0">
                    <a:moveTo>
                      <a:pt x="668" y="0"/>
                    </a:moveTo>
                    <a:cubicBezTo>
                      <a:pt x="275" y="0"/>
                      <a:pt x="1" y="322"/>
                      <a:pt x="1" y="714"/>
                    </a:cubicBezTo>
                    <a:lnTo>
                      <a:pt x="1" y="738"/>
                    </a:lnTo>
                    <a:cubicBezTo>
                      <a:pt x="1" y="1346"/>
                      <a:pt x="48" y="1953"/>
                      <a:pt x="191" y="2536"/>
                    </a:cubicBezTo>
                    <a:cubicBezTo>
                      <a:pt x="275" y="2858"/>
                      <a:pt x="548" y="3072"/>
                      <a:pt x="870" y="3072"/>
                    </a:cubicBezTo>
                    <a:cubicBezTo>
                      <a:pt x="929" y="3072"/>
                      <a:pt x="977" y="3060"/>
                      <a:pt x="1037" y="3048"/>
                    </a:cubicBezTo>
                    <a:cubicBezTo>
                      <a:pt x="1418" y="2953"/>
                      <a:pt x="1632" y="2560"/>
                      <a:pt x="1537" y="2179"/>
                    </a:cubicBezTo>
                    <a:cubicBezTo>
                      <a:pt x="1406" y="1715"/>
                      <a:pt x="1334" y="1226"/>
                      <a:pt x="1334" y="738"/>
                    </a:cubicBezTo>
                    <a:lnTo>
                      <a:pt x="1334" y="714"/>
                    </a:lnTo>
                    <a:cubicBezTo>
                      <a:pt x="1334" y="322"/>
                      <a:pt x="1060" y="0"/>
                      <a:pt x="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5"/>
              <p:cNvSpPr/>
              <p:nvPr/>
            </p:nvSpPr>
            <p:spPr>
              <a:xfrm>
                <a:off x="3852288" y="2785012"/>
                <a:ext cx="100992" cy="54208"/>
              </a:xfrm>
              <a:custGeom>
                <a:avLst/>
                <a:gdLst/>
                <a:ahLst/>
                <a:cxnLst/>
                <a:rect l="l" t="t" r="r" b="b"/>
                <a:pathLst>
                  <a:path w="3156" h="1694" extrusionOk="0">
                    <a:moveTo>
                      <a:pt x="2424" y="0"/>
                    </a:moveTo>
                    <a:cubicBezTo>
                      <a:pt x="2402" y="0"/>
                      <a:pt x="2380" y="1"/>
                      <a:pt x="2358" y="3"/>
                    </a:cubicBezTo>
                    <a:cubicBezTo>
                      <a:pt x="1762" y="51"/>
                      <a:pt x="1179" y="146"/>
                      <a:pt x="595" y="301"/>
                    </a:cubicBezTo>
                    <a:cubicBezTo>
                      <a:pt x="226" y="396"/>
                      <a:pt x="0" y="789"/>
                      <a:pt x="95" y="1170"/>
                    </a:cubicBezTo>
                    <a:cubicBezTo>
                      <a:pt x="179" y="1479"/>
                      <a:pt x="464" y="1694"/>
                      <a:pt x="786" y="1694"/>
                    </a:cubicBezTo>
                    <a:cubicBezTo>
                      <a:pt x="845" y="1694"/>
                      <a:pt x="905" y="1694"/>
                      <a:pt x="965" y="1670"/>
                    </a:cubicBezTo>
                    <a:cubicBezTo>
                      <a:pt x="1453" y="1539"/>
                      <a:pt x="1965" y="1456"/>
                      <a:pt x="2477" y="1408"/>
                    </a:cubicBezTo>
                    <a:cubicBezTo>
                      <a:pt x="2870" y="1384"/>
                      <a:pt x="3155" y="1039"/>
                      <a:pt x="3120" y="646"/>
                    </a:cubicBezTo>
                    <a:cubicBezTo>
                      <a:pt x="3097" y="275"/>
                      <a:pt x="2789" y="0"/>
                      <a:pt x="2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5"/>
              <p:cNvSpPr/>
              <p:nvPr/>
            </p:nvSpPr>
            <p:spPr>
              <a:xfrm>
                <a:off x="4327008" y="3876660"/>
                <a:ext cx="98688" cy="43072"/>
              </a:xfrm>
              <a:custGeom>
                <a:avLst/>
                <a:gdLst/>
                <a:ahLst/>
                <a:cxnLst/>
                <a:rect l="l" t="t" r="r" b="b"/>
                <a:pathLst>
                  <a:path w="3084" h="1346" extrusionOk="0">
                    <a:moveTo>
                      <a:pt x="715" y="0"/>
                    </a:moveTo>
                    <a:cubicBezTo>
                      <a:pt x="322" y="0"/>
                      <a:pt x="0" y="286"/>
                      <a:pt x="0" y="679"/>
                    </a:cubicBezTo>
                    <a:cubicBezTo>
                      <a:pt x="0" y="1072"/>
                      <a:pt x="322" y="1346"/>
                      <a:pt x="715" y="1346"/>
                    </a:cubicBezTo>
                    <a:lnTo>
                      <a:pt x="2382" y="1346"/>
                    </a:lnTo>
                    <a:cubicBezTo>
                      <a:pt x="2763" y="1346"/>
                      <a:pt x="3084" y="1072"/>
                      <a:pt x="3084" y="679"/>
                    </a:cubicBezTo>
                    <a:cubicBezTo>
                      <a:pt x="3084" y="286"/>
                      <a:pt x="2763" y="0"/>
                      <a:pt x="2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5"/>
              <p:cNvSpPr/>
              <p:nvPr/>
            </p:nvSpPr>
            <p:spPr>
              <a:xfrm>
                <a:off x="3904096" y="3257428"/>
                <a:ext cx="99456" cy="47776"/>
              </a:xfrm>
              <a:custGeom>
                <a:avLst/>
                <a:gdLst/>
                <a:ahLst/>
                <a:cxnLst/>
                <a:rect l="l" t="t" r="r" b="b"/>
                <a:pathLst>
                  <a:path w="3108" h="1493" extrusionOk="0">
                    <a:moveTo>
                      <a:pt x="746" y="1"/>
                    </a:moveTo>
                    <a:cubicBezTo>
                      <a:pt x="380" y="1"/>
                      <a:pt x="70" y="287"/>
                      <a:pt x="36" y="659"/>
                    </a:cubicBezTo>
                    <a:cubicBezTo>
                      <a:pt x="0" y="1052"/>
                      <a:pt x="286" y="1409"/>
                      <a:pt x="679" y="1444"/>
                    </a:cubicBezTo>
                    <a:cubicBezTo>
                      <a:pt x="989" y="1468"/>
                      <a:pt x="1298" y="1492"/>
                      <a:pt x="1596" y="1492"/>
                    </a:cubicBezTo>
                    <a:lnTo>
                      <a:pt x="2405" y="1492"/>
                    </a:lnTo>
                    <a:cubicBezTo>
                      <a:pt x="2798" y="1492"/>
                      <a:pt x="3108" y="1147"/>
                      <a:pt x="3108" y="754"/>
                    </a:cubicBezTo>
                    <a:cubicBezTo>
                      <a:pt x="3108" y="361"/>
                      <a:pt x="2798" y="4"/>
                      <a:pt x="2405" y="4"/>
                    </a:cubicBezTo>
                    <a:lnTo>
                      <a:pt x="1596" y="4"/>
                    </a:lnTo>
                    <a:cubicBezTo>
                      <a:pt x="1421" y="4"/>
                      <a:pt x="1247" y="14"/>
                      <a:pt x="1072" y="14"/>
                    </a:cubicBezTo>
                    <a:cubicBezTo>
                      <a:pt x="985" y="14"/>
                      <a:pt x="897" y="12"/>
                      <a:pt x="810" y="4"/>
                    </a:cubicBezTo>
                    <a:cubicBezTo>
                      <a:pt x="789" y="2"/>
                      <a:pt x="767" y="1"/>
                      <a:pt x="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5"/>
              <p:cNvSpPr/>
              <p:nvPr/>
            </p:nvSpPr>
            <p:spPr>
              <a:xfrm>
                <a:off x="3733792" y="3185780"/>
                <a:ext cx="93760" cy="77120"/>
              </a:xfrm>
              <a:custGeom>
                <a:avLst/>
                <a:gdLst/>
                <a:ahLst/>
                <a:cxnLst/>
                <a:rect l="l" t="t" r="r" b="b"/>
                <a:pathLst>
                  <a:path w="2930" h="2410" extrusionOk="0">
                    <a:moveTo>
                      <a:pt x="789" y="1"/>
                    </a:moveTo>
                    <a:cubicBezTo>
                      <a:pt x="595" y="1"/>
                      <a:pt x="402" y="78"/>
                      <a:pt x="262" y="231"/>
                    </a:cubicBezTo>
                    <a:cubicBezTo>
                      <a:pt x="0" y="516"/>
                      <a:pt x="24" y="969"/>
                      <a:pt x="310" y="1231"/>
                    </a:cubicBezTo>
                    <a:cubicBezTo>
                      <a:pt x="750" y="1636"/>
                      <a:pt x="1239" y="1993"/>
                      <a:pt x="1750" y="2314"/>
                    </a:cubicBezTo>
                    <a:cubicBezTo>
                      <a:pt x="1870" y="2374"/>
                      <a:pt x="1989" y="2409"/>
                      <a:pt x="2120" y="2409"/>
                    </a:cubicBezTo>
                    <a:cubicBezTo>
                      <a:pt x="2358" y="2409"/>
                      <a:pt x="2596" y="2290"/>
                      <a:pt x="2727" y="2064"/>
                    </a:cubicBezTo>
                    <a:cubicBezTo>
                      <a:pt x="2929" y="1731"/>
                      <a:pt x="2822" y="1302"/>
                      <a:pt x="2489" y="1100"/>
                    </a:cubicBezTo>
                    <a:cubicBezTo>
                      <a:pt x="2048" y="826"/>
                      <a:pt x="1631" y="528"/>
                      <a:pt x="1262" y="183"/>
                    </a:cubicBezTo>
                    <a:cubicBezTo>
                      <a:pt x="1129" y="61"/>
                      <a:pt x="959" y="1"/>
                      <a:pt x="7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5"/>
              <p:cNvSpPr/>
              <p:nvPr/>
            </p:nvSpPr>
            <p:spPr>
              <a:xfrm>
                <a:off x="3699104" y="2856244"/>
                <a:ext cx="86528" cy="85088"/>
              </a:xfrm>
              <a:custGeom>
                <a:avLst/>
                <a:gdLst/>
                <a:ahLst/>
                <a:cxnLst/>
                <a:rect l="l" t="t" r="r" b="b"/>
                <a:pathLst>
                  <a:path w="2704" h="2659" extrusionOk="0">
                    <a:moveTo>
                      <a:pt x="1910" y="1"/>
                    </a:moveTo>
                    <a:cubicBezTo>
                      <a:pt x="1742" y="1"/>
                      <a:pt x="1574" y="61"/>
                      <a:pt x="1441" y="182"/>
                    </a:cubicBezTo>
                    <a:cubicBezTo>
                      <a:pt x="989" y="599"/>
                      <a:pt x="572" y="1051"/>
                      <a:pt x="227" y="1528"/>
                    </a:cubicBezTo>
                    <a:cubicBezTo>
                      <a:pt x="1" y="1849"/>
                      <a:pt x="72" y="2290"/>
                      <a:pt x="394" y="2516"/>
                    </a:cubicBezTo>
                    <a:cubicBezTo>
                      <a:pt x="513" y="2611"/>
                      <a:pt x="656" y="2659"/>
                      <a:pt x="799" y="2659"/>
                    </a:cubicBezTo>
                    <a:cubicBezTo>
                      <a:pt x="1025" y="2659"/>
                      <a:pt x="1239" y="2551"/>
                      <a:pt x="1382" y="2361"/>
                    </a:cubicBezTo>
                    <a:cubicBezTo>
                      <a:pt x="1668" y="1956"/>
                      <a:pt x="2001" y="1575"/>
                      <a:pt x="2382" y="1242"/>
                    </a:cubicBezTo>
                    <a:cubicBezTo>
                      <a:pt x="2680" y="980"/>
                      <a:pt x="2704" y="527"/>
                      <a:pt x="2442" y="242"/>
                    </a:cubicBezTo>
                    <a:cubicBezTo>
                      <a:pt x="2301" y="82"/>
                      <a:pt x="2105"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5"/>
              <p:cNvSpPr/>
              <p:nvPr/>
            </p:nvSpPr>
            <p:spPr>
              <a:xfrm>
                <a:off x="3782176" y="4637908"/>
                <a:ext cx="98336" cy="44608"/>
              </a:xfrm>
              <a:custGeom>
                <a:avLst/>
                <a:gdLst/>
                <a:ahLst/>
                <a:cxnLst/>
                <a:rect l="l" t="t" r="r" b="b"/>
                <a:pathLst>
                  <a:path w="3073" h="1394" extrusionOk="0">
                    <a:moveTo>
                      <a:pt x="2370" y="0"/>
                    </a:moveTo>
                    <a:lnTo>
                      <a:pt x="703" y="24"/>
                    </a:lnTo>
                    <a:cubicBezTo>
                      <a:pt x="310" y="24"/>
                      <a:pt x="0" y="322"/>
                      <a:pt x="0" y="703"/>
                    </a:cubicBezTo>
                    <a:cubicBezTo>
                      <a:pt x="0" y="1095"/>
                      <a:pt x="310" y="1393"/>
                      <a:pt x="703" y="1393"/>
                    </a:cubicBezTo>
                    <a:lnTo>
                      <a:pt x="2370" y="1369"/>
                    </a:lnTo>
                    <a:cubicBezTo>
                      <a:pt x="2763" y="1369"/>
                      <a:pt x="3072" y="1072"/>
                      <a:pt x="3072" y="691"/>
                    </a:cubicBezTo>
                    <a:cubicBezTo>
                      <a:pt x="3072" y="298"/>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5"/>
              <p:cNvSpPr/>
              <p:nvPr/>
            </p:nvSpPr>
            <p:spPr>
              <a:xfrm>
                <a:off x="3952864" y="3876660"/>
                <a:ext cx="98720" cy="43072"/>
              </a:xfrm>
              <a:custGeom>
                <a:avLst/>
                <a:gdLst/>
                <a:ahLst/>
                <a:cxnLst/>
                <a:rect l="l" t="t" r="r" b="b"/>
                <a:pathLst>
                  <a:path w="3085" h="1346" extrusionOk="0">
                    <a:moveTo>
                      <a:pt x="715" y="0"/>
                    </a:moveTo>
                    <a:cubicBezTo>
                      <a:pt x="322" y="0"/>
                      <a:pt x="0" y="286"/>
                      <a:pt x="0" y="679"/>
                    </a:cubicBezTo>
                    <a:cubicBezTo>
                      <a:pt x="0" y="1072"/>
                      <a:pt x="322" y="1346"/>
                      <a:pt x="715" y="1346"/>
                    </a:cubicBezTo>
                    <a:lnTo>
                      <a:pt x="2370" y="1346"/>
                    </a:lnTo>
                    <a:cubicBezTo>
                      <a:pt x="2763" y="1346"/>
                      <a:pt x="3084" y="1072"/>
                      <a:pt x="3084" y="679"/>
                    </a:cubicBezTo>
                    <a:cubicBezTo>
                      <a:pt x="3084" y="286"/>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5"/>
              <p:cNvSpPr/>
              <p:nvPr/>
            </p:nvSpPr>
            <p:spPr>
              <a:xfrm>
                <a:off x="4279392" y="3257524"/>
                <a:ext cx="98688" cy="47680"/>
              </a:xfrm>
              <a:custGeom>
                <a:avLst/>
                <a:gdLst/>
                <a:ahLst/>
                <a:cxnLst/>
                <a:rect l="l" t="t" r="r" b="b"/>
                <a:pathLst>
                  <a:path w="3084" h="1490" extrusionOk="0">
                    <a:moveTo>
                      <a:pt x="702" y="1"/>
                    </a:moveTo>
                    <a:cubicBezTo>
                      <a:pt x="321" y="1"/>
                      <a:pt x="0" y="358"/>
                      <a:pt x="0" y="751"/>
                    </a:cubicBezTo>
                    <a:cubicBezTo>
                      <a:pt x="0" y="1144"/>
                      <a:pt x="310" y="1489"/>
                      <a:pt x="702" y="1489"/>
                    </a:cubicBezTo>
                    <a:lnTo>
                      <a:pt x="2369" y="1489"/>
                    </a:lnTo>
                    <a:cubicBezTo>
                      <a:pt x="2762" y="1489"/>
                      <a:pt x="3084" y="1144"/>
                      <a:pt x="3084" y="751"/>
                    </a:cubicBezTo>
                    <a:cubicBezTo>
                      <a:pt x="3084" y="358"/>
                      <a:pt x="2762" y="1"/>
                      <a:pt x="2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5"/>
              <p:cNvSpPr/>
              <p:nvPr/>
            </p:nvSpPr>
            <p:spPr>
              <a:xfrm>
                <a:off x="4139936" y="3876660"/>
                <a:ext cx="98720" cy="43072"/>
              </a:xfrm>
              <a:custGeom>
                <a:avLst/>
                <a:gdLst/>
                <a:ahLst/>
                <a:cxnLst/>
                <a:rect l="l" t="t" r="r" b="b"/>
                <a:pathLst>
                  <a:path w="3085" h="1346" extrusionOk="0">
                    <a:moveTo>
                      <a:pt x="715" y="0"/>
                    </a:moveTo>
                    <a:cubicBezTo>
                      <a:pt x="322" y="0"/>
                      <a:pt x="0" y="286"/>
                      <a:pt x="0" y="679"/>
                    </a:cubicBezTo>
                    <a:cubicBezTo>
                      <a:pt x="0" y="1072"/>
                      <a:pt x="322" y="1346"/>
                      <a:pt x="715" y="1346"/>
                    </a:cubicBezTo>
                    <a:lnTo>
                      <a:pt x="2382" y="1346"/>
                    </a:lnTo>
                    <a:cubicBezTo>
                      <a:pt x="2763" y="1346"/>
                      <a:pt x="3084" y="1072"/>
                      <a:pt x="3084" y="679"/>
                    </a:cubicBezTo>
                    <a:cubicBezTo>
                      <a:pt x="3084" y="286"/>
                      <a:pt x="2763" y="0"/>
                      <a:pt x="2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95"/>
              <p:cNvSpPr/>
              <p:nvPr/>
            </p:nvSpPr>
            <p:spPr>
              <a:xfrm>
                <a:off x="4156320" y="4637908"/>
                <a:ext cx="98688" cy="44608"/>
              </a:xfrm>
              <a:custGeom>
                <a:avLst/>
                <a:gdLst/>
                <a:ahLst/>
                <a:cxnLst/>
                <a:rect l="l" t="t" r="r" b="b"/>
                <a:pathLst>
                  <a:path w="3084" h="1394" extrusionOk="0">
                    <a:moveTo>
                      <a:pt x="2370" y="0"/>
                    </a:moveTo>
                    <a:lnTo>
                      <a:pt x="703" y="24"/>
                    </a:lnTo>
                    <a:cubicBezTo>
                      <a:pt x="310" y="24"/>
                      <a:pt x="0" y="322"/>
                      <a:pt x="0" y="714"/>
                    </a:cubicBezTo>
                    <a:cubicBezTo>
                      <a:pt x="0" y="1095"/>
                      <a:pt x="310" y="1393"/>
                      <a:pt x="703" y="1393"/>
                    </a:cubicBezTo>
                    <a:lnTo>
                      <a:pt x="2370" y="1369"/>
                    </a:lnTo>
                    <a:cubicBezTo>
                      <a:pt x="2763" y="1369"/>
                      <a:pt x="3084" y="1072"/>
                      <a:pt x="3084" y="691"/>
                    </a:cubicBezTo>
                    <a:cubicBezTo>
                      <a:pt x="3084" y="298"/>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5"/>
              <p:cNvSpPr/>
              <p:nvPr/>
            </p:nvSpPr>
            <p:spPr>
              <a:xfrm>
                <a:off x="4092320" y="3257524"/>
                <a:ext cx="98688" cy="47680"/>
              </a:xfrm>
              <a:custGeom>
                <a:avLst/>
                <a:gdLst/>
                <a:ahLst/>
                <a:cxnLst/>
                <a:rect l="l" t="t" r="r" b="b"/>
                <a:pathLst>
                  <a:path w="3084" h="1490" extrusionOk="0">
                    <a:moveTo>
                      <a:pt x="703" y="1"/>
                    </a:moveTo>
                    <a:cubicBezTo>
                      <a:pt x="310" y="1"/>
                      <a:pt x="0" y="358"/>
                      <a:pt x="0" y="751"/>
                    </a:cubicBezTo>
                    <a:cubicBezTo>
                      <a:pt x="0" y="1144"/>
                      <a:pt x="310" y="1489"/>
                      <a:pt x="703" y="1489"/>
                    </a:cubicBezTo>
                    <a:lnTo>
                      <a:pt x="2369" y="1489"/>
                    </a:lnTo>
                    <a:cubicBezTo>
                      <a:pt x="2762" y="1489"/>
                      <a:pt x="3084" y="1144"/>
                      <a:pt x="3084" y="751"/>
                    </a:cubicBezTo>
                    <a:cubicBezTo>
                      <a:pt x="3084" y="358"/>
                      <a:pt x="2762" y="1"/>
                      <a:pt x="2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5"/>
              <p:cNvSpPr/>
              <p:nvPr/>
            </p:nvSpPr>
            <p:spPr>
              <a:xfrm>
                <a:off x="3969248" y="4637908"/>
                <a:ext cx="98720" cy="44608"/>
              </a:xfrm>
              <a:custGeom>
                <a:avLst/>
                <a:gdLst/>
                <a:ahLst/>
                <a:cxnLst/>
                <a:rect l="l" t="t" r="r" b="b"/>
                <a:pathLst>
                  <a:path w="3085" h="1394" extrusionOk="0">
                    <a:moveTo>
                      <a:pt x="2370" y="0"/>
                    </a:moveTo>
                    <a:lnTo>
                      <a:pt x="703" y="24"/>
                    </a:lnTo>
                    <a:cubicBezTo>
                      <a:pt x="310" y="24"/>
                      <a:pt x="0" y="322"/>
                      <a:pt x="0" y="714"/>
                    </a:cubicBezTo>
                    <a:cubicBezTo>
                      <a:pt x="0" y="1095"/>
                      <a:pt x="310" y="1393"/>
                      <a:pt x="703" y="1393"/>
                    </a:cubicBezTo>
                    <a:lnTo>
                      <a:pt x="2370" y="1369"/>
                    </a:lnTo>
                    <a:cubicBezTo>
                      <a:pt x="2763" y="1369"/>
                      <a:pt x="3072" y="1072"/>
                      <a:pt x="3072" y="691"/>
                    </a:cubicBezTo>
                    <a:cubicBezTo>
                      <a:pt x="3084" y="298"/>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5"/>
              <p:cNvSpPr/>
              <p:nvPr/>
            </p:nvSpPr>
            <p:spPr>
              <a:xfrm>
                <a:off x="3765792" y="3876660"/>
                <a:ext cx="98720" cy="43072"/>
              </a:xfrm>
              <a:custGeom>
                <a:avLst/>
                <a:gdLst/>
                <a:ahLst/>
                <a:cxnLst/>
                <a:rect l="l" t="t" r="r" b="b"/>
                <a:pathLst>
                  <a:path w="3085" h="1346" extrusionOk="0">
                    <a:moveTo>
                      <a:pt x="715" y="0"/>
                    </a:moveTo>
                    <a:cubicBezTo>
                      <a:pt x="322" y="0"/>
                      <a:pt x="0" y="286"/>
                      <a:pt x="0" y="679"/>
                    </a:cubicBezTo>
                    <a:cubicBezTo>
                      <a:pt x="0" y="1072"/>
                      <a:pt x="322" y="1346"/>
                      <a:pt x="715" y="1346"/>
                    </a:cubicBezTo>
                    <a:lnTo>
                      <a:pt x="2370" y="1346"/>
                    </a:lnTo>
                    <a:cubicBezTo>
                      <a:pt x="2763" y="1346"/>
                      <a:pt x="3084" y="1072"/>
                      <a:pt x="3084" y="679"/>
                    </a:cubicBezTo>
                    <a:cubicBezTo>
                      <a:pt x="3084" y="286"/>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5"/>
              <p:cNvSpPr/>
              <p:nvPr/>
            </p:nvSpPr>
            <p:spPr>
              <a:xfrm>
                <a:off x="4040864" y="2786228"/>
                <a:ext cx="98720" cy="42720"/>
              </a:xfrm>
              <a:custGeom>
                <a:avLst/>
                <a:gdLst/>
                <a:ahLst/>
                <a:cxnLst/>
                <a:rect l="l" t="t" r="r" b="b"/>
                <a:pathLst>
                  <a:path w="3085" h="1335" extrusionOk="0">
                    <a:moveTo>
                      <a:pt x="703" y="1"/>
                    </a:moveTo>
                    <a:cubicBezTo>
                      <a:pt x="322" y="1"/>
                      <a:pt x="1" y="275"/>
                      <a:pt x="1" y="668"/>
                    </a:cubicBezTo>
                    <a:cubicBezTo>
                      <a:pt x="1" y="1060"/>
                      <a:pt x="322" y="1334"/>
                      <a:pt x="703"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5"/>
              <p:cNvSpPr/>
              <p:nvPr/>
            </p:nvSpPr>
            <p:spPr>
              <a:xfrm>
                <a:off x="3102080" y="4062612"/>
                <a:ext cx="78528" cy="91456"/>
              </a:xfrm>
              <a:custGeom>
                <a:avLst/>
                <a:gdLst/>
                <a:ahLst/>
                <a:cxnLst/>
                <a:rect l="l" t="t" r="r" b="b"/>
                <a:pathLst>
                  <a:path w="2454" h="2858" extrusionOk="0">
                    <a:moveTo>
                      <a:pt x="1644" y="0"/>
                    </a:moveTo>
                    <a:cubicBezTo>
                      <a:pt x="1417" y="0"/>
                      <a:pt x="1195" y="108"/>
                      <a:pt x="1060" y="309"/>
                    </a:cubicBezTo>
                    <a:cubicBezTo>
                      <a:pt x="727" y="797"/>
                      <a:pt x="429" y="1321"/>
                      <a:pt x="167" y="1845"/>
                    </a:cubicBezTo>
                    <a:cubicBezTo>
                      <a:pt x="1" y="2190"/>
                      <a:pt x="155" y="2619"/>
                      <a:pt x="501" y="2786"/>
                    </a:cubicBezTo>
                    <a:cubicBezTo>
                      <a:pt x="608" y="2833"/>
                      <a:pt x="703" y="2857"/>
                      <a:pt x="810" y="2857"/>
                    </a:cubicBezTo>
                    <a:cubicBezTo>
                      <a:pt x="1072" y="2857"/>
                      <a:pt x="1322" y="2714"/>
                      <a:pt x="1453" y="2452"/>
                    </a:cubicBezTo>
                    <a:cubicBezTo>
                      <a:pt x="1668" y="2000"/>
                      <a:pt x="1930" y="1536"/>
                      <a:pt x="2227" y="1107"/>
                    </a:cubicBezTo>
                    <a:cubicBezTo>
                      <a:pt x="2453" y="785"/>
                      <a:pt x="2358" y="345"/>
                      <a:pt x="2037" y="119"/>
                    </a:cubicBezTo>
                    <a:cubicBezTo>
                      <a:pt x="1916" y="39"/>
                      <a:pt x="1780"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5"/>
              <p:cNvSpPr/>
              <p:nvPr/>
            </p:nvSpPr>
            <p:spPr>
              <a:xfrm>
                <a:off x="4227936" y="2786228"/>
                <a:ext cx="98720" cy="42720"/>
              </a:xfrm>
              <a:custGeom>
                <a:avLst/>
                <a:gdLst/>
                <a:ahLst/>
                <a:cxnLst/>
                <a:rect l="l" t="t" r="r" b="b"/>
                <a:pathLst>
                  <a:path w="3085" h="1335" extrusionOk="0">
                    <a:moveTo>
                      <a:pt x="703" y="1"/>
                    </a:moveTo>
                    <a:cubicBezTo>
                      <a:pt x="322" y="1"/>
                      <a:pt x="1" y="275"/>
                      <a:pt x="1" y="668"/>
                    </a:cubicBezTo>
                    <a:cubicBezTo>
                      <a:pt x="1" y="1060"/>
                      <a:pt x="322" y="1334"/>
                      <a:pt x="703"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5"/>
              <p:cNvSpPr/>
              <p:nvPr/>
            </p:nvSpPr>
            <p:spPr>
              <a:xfrm>
                <a:off x="4602080" y="2786228"/>
                <a:ext cx="98720" cy="42720"/>
              </a:xfrm>
              <a:custGeom>
                <a:avLst/>
                <a:gdLst/>
                <a:ahLst/>
                <a:cxnLst/>
                <a:rect l="l" t="t" r="r" b="b"/>
                <a:pathLst>
                  <a:path w="3085" h="1335" extrusionOk="0">
                    <a:moveTo>
                      <a:pt x="715" y="1"/>
                    </a:moveTo>
                    <a:cubicBezTo>
                      <a:pt x="322" y="1"/>
                      <a:pt x="1" y="275"/>
                      <a:pt x="1" y="668"/>
                    </a:cubicBezTo>
                    <a:cubicBezTo>
                      <a:pt x="1" y="1060"/>
                      <a:pt x="322" y="1334"/>
                      <a:pt x="715"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5"/>
              <p:cNvSpPr/>
              <p:nvPr/>
            </p:nvSpPr>
            <p:spPr>
              <a:xfrm>
                <a:off x="5653632" y="3516628"/>
                <a:ext cx="52224" cy="98304"/>
              </a:xfrm>
              <a:custGeom>
                <a:avLst/>
                <a:gdLst/>
                <a:ahLst/>
                <a:cxnLst/>
                <a:rect l="l" t="t" r="r" b="b"/>
                <a:pathLst>
                  <a:path w="1632" h="3072" extrusionOk="0">
                    <a:moveTo>
                      <a:pt x="770" y="0"/>
                    </a:moveTo>
                    <a:cubicBezTo>
                      <a:pt x="728" y="0"/>
                      <a:pt x="686" y="4"/>
                      <a:pt x="644" y="12"/>
                    </a:cubicBezTo>
                    <a:cubicBezTo>
                      <a:pt x="251" y="95"/>
                      <a:pt x="1" y="464"/>
                      <a:pt x="72" y="845"/>
                    </a:cubicBezTo>
                    <a:cubicBezTo>
                      <a:pt x="168" y="1310"/>
                      <a:pt x="215" y="1798"/>
                      <a:pt x="215" y="2274"/>
                    </a:cubicBezTo>
                    <a:lnTo>
                      <a:pt x="215" y="2357"/>
                    </a:lnTo>
                    <a:cubicBezTo>
                      <a:pt x="203" y="2750"/>
                      <a:pt x="525" y="3072"/>
                      <a:pt x="906" y="3072"/>
                    </a:cubicBezTo>
                    <a:lnTo>
                      <a:pt x="918" y="3072"/>
                    </a:lnTo>
                    <a:cubicBezTo>
                      <a:pt x="1311" y="3072"/>
                      <a:pt x="1620" y="2762"/>
                      <a:pt x="1632" y="2369"/>
                    </a:cubicBezTo>
                    <a:lnTo>
                      <a:pt x="1632" y="2274"/>
                    </a:lnTo>
                    <a:cubicBezTo>
                      <a:pt x="1632" y="1703"/>
                      <a:pt x="1572" y="1143"/>
                      <a:pt x="1465" y="583"/>
                    </a:cubicBezTo>
                    <a:cubicBezTo>
                      <a:pt x="1402" y="245"/>
                      <a:pt x="1103"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95"/>
              <p:cNvSpPr/>
              <p:nvPr/>
            </p:nvSpPr>
            <p:spPr>
              <a:xfrm>
                <a:off x="4415008" y="2786228"/>
                <a:ext cx="98720" cy="42720"/>
              </a:xfrm>
              <a:custGeom>
                <a:avLst/>
                <a:gdLst/>
                <a:ahLst/>
                <a:cxnLst/>
                <a:rect l="l" t="t" r="r" b="b"/>
                <a:pathLst>
                  <a:path w="3085" h="1335" extrusionOk="0">
                    <a:moveTo>
                      <a:pt x="703" y="1"/>
                    </a:moveTo>
                    <a:cubicBezTo>
                      <a:pt x="322" y="1"/>
                      <a:pt x="1" y="275"/>
                      <a:pt x="1" y="668"/>
                    </a:cubicBezTo>
                    <a:cubicBezTo>
                      <a:pt x="1" y="1060"/>
                      <a:pt x="322" y="1334"/>
                      <a:pt x="703"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5"/>
              <p:cNvSpPr/>
              <p:nvPr/>
            </p:nvSpPr>
            <p:spPr>
              <a:xfrm>
                <a:off x="3071232" y="4237428"/>
                <a:ext cx="48416" cy="98368"/>
              </a:xfrm>
              <a:custGeom>
                <a:avLst/>
                <a:gdLst/>
                <a:ahLst/>
                <a:cxnLst/>
                <a:rect l="l" t="t" r="r" b="b"/>
                <a:pathLst>
                  <a:path w="1513" h="3074" extrusionOk="0">
                    <a:moveTo>
                      <a:pt x="720" y="0"/>
                    </a:moveTo>
                    <a:cubicBezTo>
                      <a:pt x="356" y="0"/>
                      <a:pt x="36" y="290"/>
                      <a:pt x="24" y="668"/>
                    </a:cubicBezTo>
                    <a:cubicBezTo>
                      <a:pt x="12" y="871"/>
                      <a:pt x="0" y="1085"/>
                      <a:pt x="0" y="1299"/>
                    </a:cubicBezTo>
                    <a:cubicBezTo>
                      <a:pt x="0" y="1680"/>
                      <a:pt x="24" y="2061"/>
                      <a:pt x="60" y="2442"/>
                    </a:cubicBezTo>
                    <a:cubicBezTo>
                      <a:pt x="96" y="2800"/>
                      <a:pt x="405" y="3073"/>
                      <a:pt x="762" y="3073"/>
                    </a:cubicBezTo>
                    <a:lnTo>
                      <a:pt x="834" y="3073"/>
                    </a:lnTo>
                    <a:cubicBezTo>
                      <a:pt x="1227" y="3026"/>
                      <a:pt x="1512" y="2681"/>
                      <a:pt x="1465" y="2288"/>
                    </a:cubicBezTo>
                    <a:cubicBezTo>
                      <a:pt x="1441" y="1966"/>
                      <a:pt x="1417" y="1621"/>
                      <a:pt x="1417" y="1299"/>
                    </a:cubicBezTo>
                    <a:cubicBezTo>
                      <a:pt x="1417" y="1109"/>
                      <a:pt x="1429" y="930"/>
                      <a:pt x="1429" y="740"/>
                    </a:cubicBezTo>
                    <a:cubicBezTo>
                      <a:pt x="1453" y="359"/>
                      <a:pt x="1155" y="14"/>
                      <a:pt x="762" y="2"/>
                    </a:cubicBezTo>
                    <a:cubicBezTo>
                      <a:pt x="748" y="1"/>
                      <a:pt x="734" y="0"/>
                      <a:pt x="7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5"/>
              <p:cNvSpPr/>
              <p:nvPr/>
            </p:nvSpPr>
            <p:spPr>
              <a:xfrm>
                <a:off x="3221344" y="3937364"/>
                <a:ext cx="96032" cy="74592"/>
              </a:xfrm>
              <a:custGeom>
                <a:avLst/>
                <a:gdLst/>
                <a:ahLst/>
                <a:cxnLst/>
                <a:rect l="l" t="t" r="r" b="b"/>
                <a:pathLst>
                  <a:path w="3001" h="2331" extrusionOk="0">
                    <a:moveTo>
                      <a:pt x="2185" y="1"/>
                    </a:moveTo>
                    <a:cubicBezTo>
                      <a:pt x="2066" y="1"/>
                      <a:pt x="1946" y="30"/>
                      <a:pt x="1834" y="92"/>
                    </a:cubicBezTo>
                    <a:cubicBezTo>
                      <a:pt x="1334" y="389"/>
                      <a:pt x="834" y="711"/>
                      <a:pt x="381" y="1056"/>
                    </a:cubicBezTo>
                    <a:cubicBezTo>
                      <a:pt x="60" y="1294"/>
                      <a:pt x="0" y="1735"/>
                      <a:pt x="238" y="2044"/>
                    </a:cubicBezTo>
                    <a:cubicBezTo>
                      <a:pt x="369" y="2235"/>
                      <a:pt x="584" y="2330"/>
                      <a:pt x="798" y="2330"/>
                    </a:cubicBezTo>
                    <a:cubicBezTo>
                      <a:pt x="953" y="2330"/>
                      <a:pt x="1096" y="2282"/>
                      <a:pt x="1227" y="2187"/>
                    </a:cubicBezTo>
                    <a:cubicBezTo>
                      <a:pt x="1643" y="1878"/>
                      <a:pt x="2084" y="1592"/>
                      <a:pt x="2548" y="1330"/>
                    </a:cubicBezTo>
                    <a:cubicBezTo>
                      <a:pt x="2882" y="1128"/>
                      <a:pt x="3001" y="699"/>
                      <a:pt x="2798" y="354"/>
                    </a:cubicBezTo>
                    <a:cubicBezTo>
                      <a:pt x="2670" y="128"/>
                      <a:pt x="2432" y="1"/>
                      <a:pt x="2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5"/>
              <p:cNvSpPr/>
              <p:nvPr/>
            </p:nvSpPr>
            <p:spPr>
              <a:xfrm>
                <a:off x="3406496" y="4626708"/>
                <a:ext cx="100992" cy="53120"/>
              </a:xfrm>
              <a:custGeom>
                <a:avLst/>
                <a:gdLst/>
                <a:ahLst/>
                <a:cxnLst/>
                <a:rect l="l" t="t" r="r" b="b"/>
                <a:pathLst>
                  <a:path w="3156" h="1660" extrusionOk="0">
                    <a:moveTo>
                      <a:pt x="769" y="1"/>
                    </a:moveTo>
                    <a:cubicBezTo>
                      <a:pt x="443" y="1"/>
                      <a:pt x="146" y="233"/>
                      <a:pt x="84" y="564"/>
                    </a:cubicBezTo>
                    <a:cubicBezTo>
                      <a:pt x="1" y="957"/>
                      <a:pt x="251" y="1326"/>
                      <a:pt x="632" y="1410"/>
                    </a:cubicBezTo>
                    <a:cubicBezTo>
                      <a:pt x="1191" y="1517"/>
                      <a:pt x="1775" y="1612"/>
                      <a:pt x="2346" y="1660"/>
                    </a:cubicBezTo>
                    <a:lnTo>
                      <a:pt x="2418" y="1660"/>
                    </a:lnTo>
                    <a:cubicBezTo>
                      <a:pt x="2775" y="1660"/>
                      <a:pt x="3085" y="1386"/>
                      <a:pt x="3120" y="1029"/>
                    </a:cubicBezTo>
                    <a:cubicBezTo>
                      <a:pt x="3156" y="636"/>
                      <a:pt x="2870" y="291"/>
                      <a:pt x="2489" y="255"/>
                    </a:cubicBezTo>
                    <a:cubicBezTo>
                      <a:pt x="1953" y="207"/>
                      <a:pt x="1430" y="124"/>
                      <a:pt x="918" y="17"/>
                    </a:cubicBezTo>
                    <a:cubicBezTo>
                      <a:pt x="868" y="6"/>
                      <a:pt x="818" y="1"/>
                      <a:pt x="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5"/>
              <p:cNvSpPr/>
              <p:nvPr/>
            </p:nvSpPr>
            <p:spPr>
              <a:xfrm>
                <a:off x="3390496" y="3878772"/>
                <a:ext cx="101376" cy="55072"/>
              </a:xfrm>
              <a:custGeom>
                <a:avLst/>
                <a:gdLst/>
                <a:ahLst/>
                <a:cxnLst/>
                <a:rect l="l" t="t" r="r" b="b"/>
                <a:pathLst>
                  <a:path w="3168" h="1721" extrusionOk="0">
                    <a:moveTo>
                      <a:pt x="2411" y="0"/>
                    </a:moveTo>
                    <a:cubicBezTo>
                      <a:pt x="2382" y="0"/>
                      <a:pt x="2352" y="2"/>
                      <a:pt x="2322" y="6"/>
                    </a:cubicBezTo>
                    <a:cubicBezTo>
                      <a:pt x="1751" y="77"/>
                      <a:pt x="1179" y="184"/>
                      <a:pt x="620" y="315"/>
                    </a:cubicBezTo>
                    <a:cubicBezTo>
                      <a:pt x="239" y="411"/>
                      <a:pt x="1" y="792"/>
                      <a:pt x="96" y="1173"/>
                    </a:cubicBezTo>
                    <a:cubicBezTo>
                      <a:pt x="167" y="1494"/>
                      <a:pt x="453" y="1720"/>
                      <a:pt x="775" y="1720"/>
                    </a:cubicBezTo>
                    <a:cubicBezTo>
                      <a:pt x="834" y="1720"/>
                      <a:pt x="894" y="1708"/>
                      <a:pt x="941" y="1697"/>
                    </a:cubicBezTo>
                    <a:cubicBezTo>
                      <a:pt x="1453" y="1577"/>
                      <a:pt x="1977" y="1482"/>
                      <a:pt x="2501" y="1411"/>
                    </a:cubicBezTo>
                    <a:cubicBezTo>
                      <a:pt x="2894" y="1363"/>
                      <a:pt x="3168" y="1006"/>
                      <a:pt x="3120" y="613"/>
                    </a:cubicBezTo>
                    <a:cubicBezTo>
                      <a:pt x="3076" y="261"/>
                      <a:pt x="2768" y="0"/>
                      <a:pt x="2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95"/>
              <p:cNvSpPr/>
              <p:nvPr/>
            </p:nvSpPr>
            <p:spPr>
              <a:xfrm>
                <a:off x="3578720" y="3876660"/>
                <a:ext cx="98720" cy="43072"/>
              </a:xfrm>
              <a:custGeom>
                <a:avLst/>
                <a:gdLst/>
                <a:ahLst/>
                <a:cxnLst/>
                <a:rect l="l" t="t" r="r" b="b"/>
                <a:pathLst>
                  <a:path w="3085" h="1346" extrusionOk="0">
                    <a:moveTo>
                      <a:pt x="715" y="0"/>
                    </a:moveTo>
                    <a:cubicBezTo>
                      <a:pt x="322" y="0"/>
                      <a:pt x="0" y="286"/>
                      <a:pt x="0" y="679"/>
                    </a:cubicBezTo>
                    <a:cubicBezTo>
                      <a:pt x="0" y="1072"/>
                      <a:pt x="322" y="1346"/>
                      <a:pt x="715" y="1346"/>
                    </a:cubicBezTo>
                    <a:lnTo>
                      <a:pt x="2370" y="1346"/>
                    </a:lnTo>
                    <a:cubicBezTo>
                      <a:pt x="2763" y="1346"/>
                      <a:pt x="3084" y="1072"/>
                      <a:pt x="3084" y="679"/>
                    </a:cubicBezTo>
                    <a:cubicBezTo>
                      <a:pt x="3084" y="286"/>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95"/>
              <p:cNvSpPr/>
              <p:nvPr/>
            </p:nvSpPr>
            <p:spPr>
              <a:xfrm>
                <a:off x="3595104" y="4637908"/>
                <a:ext cx="98336" cy="44608"/>
              </a:xfrm>
              <a:custGeom>
                <a:avLst/>
                <a:gdLst/>
                <a:ahLst/>
                <a:cxnLst/>
                <a:rect l="l" t="t" r="r" b="b"/>
                <a:pathLst>
                  <a:path w="3073" h="1394" extrusionOk="0">
                    <a:moveTo>
                      <a:pt x="2370" y="0"/>
                    </a:moveTo>
                    <a:lnTo>
                      <a:pt x="703" y="24"/>
                    </a:lnTo>
                    <a:cubicBezTo>
                      <a:pt x="310" y="24"/>
                      <a:pt x="0" y="310"/>
                      <a:pt x="0" y="703"/>
                    </a:cubicBezTo>
                    <a:cubicBezTo>
                      <a:pt x="0" y="1095"/>
                      <a:pt x="310" y="1393"/>
                      <a:pt x="703" y="1393"/>
                    </a:cubicBezTo>
                    <a:lnTo>
                      <a:pt x="2370" y="1369"/>
                    </a:lnTo>
                    <a:cubicBezTo>
                      <a:pt x="2763" y="1369"/>
                      <a:pt x="3072" y="1072"/>
                      <a:pt x="3072" y="679"/>
                    </a:cubicBezTo>
                    <a:cubicBezTo>
                      <a:pt x="3072" y="298"/>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5"/>
              <p:cNvSpPr/>
              <p:nvPr/>
            </p:nvSpPr>
            <p:spPr>
              <a:xfrm>
                <a:off x="3109312" y="4417332"/>
                <a:ext cx="80448" cy="90304"/>
              </a:xfrm>
              <a:custGeom>
                <a:avLst/>
                <a:gdLst/>
                <a:ahLst/>
                <a:cxnLst/>
                <a:rect l="l" t="t" r="r" b="b"/>
                <a:pathLst>
                  <a:path w="2514" h="2822" extrusionOk="0">
                    <a:moveTo>
                      <a:pt x="814" y="0"/>
                    </a:moveTo>
                    <a:cubicBezTo>
                      <a:pt x="700" y="0"/>
                      <a:pt x="585" y="27"/>
                      <a:pt x="477" y="83"/>
                    </a:cubicBezTo>
                    <a:cubicBezTo>
                      <a:pt x="132" y="273"/>
                      <a:pt x="1" y="702"/>
                      <a:pt x="191" y="1047"/>
                    </a:cubicBezTo>
                    <a:cubicBezTo>
                      <a:pt x="465" y="1559"/>
                      <a:pt x="787" y="2059"/>
                      <a:pt x="1132" y="2535"/>
                    </a:cubicBezTo>
                    <a:cubicBezTo>
                      <a:pt x="1275" y="2714"/>
                      <a:pt x="1489" y="2821"/>
                      <a:pt x="1704" y="2821"/>
                    </a:cubicBezTo>
                    <a:cubicBezTo>
                      <a:pt x="1858" y="2821"/>
                      <a:pt x="2001" y="2773"/>
                      <a:pt x="2132" y="2678"/>
                    </a:cubicBezTo>
                    <a:cubicBezTo>
                      <a:pt x="2442" y="2440"/>
                      <a:pt x="2513" y="2000"/>
                      <a:pt x="2275" y="1690"/>
                    </a:cubicBezTo>
                    <a:cubicBezTo>
                      <a:pt x="1965" y="1261"/>
                      <a:pt x="1680" y="821"/>
                      <a:pt x="1430" y="368"/>
                    </a:cubicBezTo>
                    <a:cubicBezTo>
                      <a:pt x="1307" y="131"/>
                      <a:pt x="1065" y="0"/>
                      <a:pt x="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95"/>
              <p:cNvSpPr/>
              <p:nvPr/>
            </p:nvSpPr>
            <p:spPr>
              <a:xfrm>
                <a:off x="3234304" y="4554452"/>
                <a:ext cx="97184" cy="72800"/>
              </a:xfrm>
              <a:custGeom>
                <a:avLst/>
                <a:gdLst/>
                <a:ahLst/>
                <a:cxnLst/>
                <a:rect l="l" t="t" r="r" b="b"/>
                <a:pathLst>
                  <a:path w="3037" h="2275" extrusionOk="0">
                    <a:moveTo>
                      <a:pt x="818" y="1"/>
                    </a:moveTo>
                    <a:cubicBezTo>
                      <a:pt x="588" y="1"/>
                      <a:pt x="361" y="109"/>
                      <a:pt x="226" y="310"/>
                    </a:cubicBezTo>
                    <a:cubicBezTo>
                      <a:pt x="0" y="632"/>
                      <a:pt x="84" y="1072"/>
                      <a:pt x="405" y="1286"/>
                    </a:cubicBezTo>
                    <a:cubicBezTo>
                      <a:pt x="881" y="1620"/>
                      <a:pt x="1381" y="1929"/>
                      <a:pt x="1893" y="2191"/>
                    </a:cubicBezTo>
                    <a:cubicBezTo>
                      <a:pt x="2000" y="2251"/>
                      <a:pt x="2119" y="2275"/>
                      <a:pt x="2227" y="2275"/>
                    </a:cubicBezTo>
                    <a:cubicBezTo>
                      <a:pt x="2477" y="2275"/>
                      <a:pt x="2727" y="2144"/>
                      <a:pt x="2858" y="1906"/>
                    </a:cubicBezTo>
                    <a:cubicBezTo>
                      <a:pt x="3036" y="1560"/>
                      <a:pt x="2905" y="1132"/>
                      <a:pt x="2560" y="941"/>
                    </a:cubicBezTo>
                    <a:cubicBezTo>
                      <a:pt x="2096" y="691"/>
                      <a:pt x="1643" y="417"/>
                      <a:pt x="1215" y="120"/>
                    </a:cubicBezTo>
                    <a:cubicBezTo>
                      <a:pt x="1094" y="39"/>
                      <a:pt x="956"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5"/>
              <p:cNvSpPr/>
              <p:nvPr/>
            </p:nvSpPr>
            <p:spPr>
              <a:xfrm>
                <a:off x="4904608" y="4637908"/>
                <a:ext cx="98688" cy="44608"/>
              </a:xfrm>
              <a:custGeom>
                <a:avLst/>
                <a:gdLst/>
                <a:ahLst/>
                <a:cxnLst/>
                <a:rect l="l" t="t" r="r" b="b"/>
                <a:pathLst>
                  <a:path w="3084" h="1394" extrusionOk="0">
                    <a:moveTo>
                      <a:pt x="2370" y="0"/>
                    </a:moveTo>
                    <a:lnTo>
                      <a:pt x="715" y="24"/>
                    </a:lnTo>
                    <a:cubicBezTo>
                      <a:pt x="322" y="24"/>
                      <a:pt x="0" y="322"/>
                      <a:pt x="0" y="714"/>
                    </a:cubicBezTo>
                    <a:cubicBezTo>
                      <a:pt x="0" y="1107"/>
                      <a:pt x="322" y="1393"/>
                      <a:pt x="715" y="1393"/>
                    </a:cubicBezTo>
                    <a:lnTo>
                      <a:pt x="2370" y="1369"/>
                    </a:lnTo>
                    <a:cubicBezTo>
                      <a:pt x="2762" y="1369"/>
                      <a:pt x="3084" y="1084"/>
                      <a:pt x="3084" y="691"/>
                    </a:cubicBezTo>
                    <a:cubicBezTo>
                      <a:pt x="3084" y="298"/>
                      <a:pt x="2762"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95"/>
              <p:cNvSpPr/>
              <p:nvPr/>
            </p:nvSpPr>
            <p:spPr>
              <a:xfrm>
                <a:off x="5465824" y="4638260"/>
                <a:ext cx="98688" cy="44256"/>
              </a:xfrm>
              <a:custGeom>
                <a:avLst/>
                <a:gdLst/>
                <a:ahLst/>
                <a:cxnLst/>
                <a:rect l="l" t="t" r="r" b="b"/>
                <a:pathLst>
                  <a:path w="3084" h="1383" extrusionOk="0">
                    <a:moveTo>
                      <a:pt x="2369" y="1"/>
                    </a:moveTo>
                    <a:lnTo>
                      <a:pt x="714" y="13"/>
                    </a:lnTo>
                    <a:cubicBezTo>
                      <a:pt x="322" y="13"/>
                      <a:pt x="0" y="311"/>
                      <a:pt x="0" y="703"/>
                    </a:cubicBezTo>
                    <a:cubicBezTo>
                      <a:pt x="0" y="1096"/>
                      <a:pt x="322" y="1382"/>
                      <a:pt x="714" y="1382"/>
                    </a:cubicBezTo>
                    <a:lnTo>
                      <a:pt x="2369" y="1358"/>
                    </a:lnTo>
                    <a:cubicBezTo>
                      <a:pt x="2762" y="1358"/>
                      <a:pt x="3084" y="1073"/>
                      <a:pt x="3084" y="680"/>
                    </a:cubicBezTo>
                    <a:cubicBezTo>
                      <a:pt x="3084" y="287"/>
                      <a:pt x="2762" y="1"/>
                      <a:pt x="2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95"/>
              <p:cNvSpPr/>
              <p:nvPr/>
            </p:nvSpPr>
            <p:spPr>
              <a:xfrm>
                <a:off x="5278752" y="4638260"/>
                <a:ext cx="98688" cy="44256"/>
              </a:xfrm>
              <a:custGeom>
                <a:avLst/>
                <a:gdLst/>
                <a:ahLst/>
                <a:cxnLst/>
                <a:rect l="l" t="t" r="r" b="b"/>
                <a:pathLst>
                  <a:path w="3084" h="1383" extrusionOk="0">
                    <a:moveTo>
                      <a:pt x="2369" y="1"/>
                    </a:moveTo>
                    <a:lnTo>
                      <a:pt x="714" y="13"/>
                    </a:lnTo>
                    <a:cubicBezTo>
                      <a:pt x="322" y="13"/>
                      <a:pt x="0" y="311"/>
                      <a:pt x="0" y="703"/>
                    </a:cubicBezTo>
                    <a:cubicBezTo>
                      <a:pt x="0" y="1096"/>
                      <a:pt x="322" y="1382"/>
                      <a:pt x="714" y="1382"/>
                    </a:cubicBezTo>
                    <a:lnTo>
                      <a:pt x="2369" y="1358"/>
                    </a:lnTo>
                    <a:cubicBezTo>
                      <a:pt x="2762" y="1358"/>
                      <a:pt x="3084" y="1073"/>
                      <a:pt x="3084" y="680"/>
                    </a:cubicBezTo>
                    <a:cubicBezTo>
                      <a:pt x="3084" y="287"/>
                      <a:pt x="2762" y="1"/>
                      <a:pt x="2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5"/>
              <p:cNvSpPr/>
              <p:nvPr/>
            </p:nvSpPr>
            <p:spPr>
              <a:xfrm>
                <a:off x="5398752" y="3270580"/>
                <a:ext cx="101376" cy="61280"/>
              </a:xfrm>
              <a:custGeom>
                <a:avLst/>
                <a:gdLst/>
                <a:ahLst/>
                <a:cxnLst/>
                <a:rect l="l" t="t" r="r" b="b"/>
                <a:pathLst>
                  <a:path w="3168" h="1915" extrusionOk="0">
                    <a:moveTo>
                      <a:pt x="772" y="0"/>
                    </a:moveTo>
                    <a:cubicBezTo>
                      <a:pt x="453" y="0"/>
                      <a:pt x="167" y="221"/>
                      <a:pt x="96" y="545"/>
                    </a:cubicBezTo>
                    <a:cubicBezTo>
                      <a:pt x="1" y="926"/>
                      <a:pt x="227" y="1307"/>
                      <a:pt x="608" y="1403"/>
                    </a:cubicBezTo>
                    <a:cubicBezTo>
                      <a:pt x="1120" y="1522"/>
                      <a:pt x="1620" y="1676"/>
                      <a:pt x="2108" y="1867"/>
                    </a:cubicBezTo>
                    <a:cubicBezTo>
                      <a:pt x="2191" y="1903"/>
                      <a:pt x="2275" y="1915"/>
                      <a:pt x="2370" y="1915"/>
                    </a:cubicBezTo>
                    <a:cubicBezTo>
                      <a:pt x="2644" y="1915"/>
                      <a:pt x="2918" y="1748"/>
                      <a:pt x="3025" y="1474"/>
                    </a:cubicBezTo>
                    <a:cubicBezTo>
                      <a:pt x="3168" y="1105"/>
                      <a:pt x="2989" y="688"/>
                      <a:pt x="2620" y="545"/>
                    </a:cubicBezTo>
                    <a:cubicBezTo>
                      <a:pt x="2084" y="343"/>
                      <a:pt x="1513" y="164"/>
                      <a:pt x="941" y="21"/>
                    </a:cubicBezTo>
                    <a:cubicBezTo>
                      <a:pt x="884" y="7"/>
                      <a:pt x="827"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5"/>
              <p:cNvSpPr/>
              <p:nvPr/>
            </p:nvSpPr>
            <p:spPr>
              <a:xfrm>
                <a:off x="5262752" y="3875508"/>
                <a:ext cx="98688" cy="44224"/>
              </a:xfrm>
              <a:custGeom>
                <a:avLst/>
                <a:gdLst/>
                <a:ahLst/>
                <a:cxnLst/>
                <a:rect l="l" t="t" r="r" b="b"/>
                <a:pathLst>
                  <a:path w="3084" h="1382" extrusionOk="0">
                    <a:moveTo>
                      <a:pt x="2380" y="0"/>
                    </a:moveTo>
                    <a:cubicBezTo>
                      <a:pt x="2373" y="0"/>
                      <a:pt x="2365" y="0"/>
                      <a:pt x="2357" y="1"/>
                    </a:cubicBezTo>
                    <a:cubicBezTo>
                      <a:pt x="2262" y="13"/>
                      <a:pt x="2179" y="48"/>
                      <a:pt x="2096" y="48"/>
                    </a:cubicBezTo>
                    <a:lnTo>
                      <a:pt x="703" y="48"/>
                    </a:lnTo>
                    <a:cubicBezTo>
                      <a:pt x="310" y="48"/>
                      <a:pt x="0" y="322"/>
                      <a:pt x="0" y="715"/>
                    </a:cubicBezTo>
                    <a:cubicBezTo>
                      <a:pt x="0" y="1108"/>
                      <a:pt x="310" y="1382"/>
                      <a:pt x="703" y="1382"/>
                    </a:cubicBezTo>
                    <a:lnTo>
                      <a:pt x="2381" y="1382"/>
                    </a:lnTo>
                    <a:cubicBezTo>
                      <a:pt x="2774" y="1382"/>
                      <a:pt x="3084" y="1060"/>
                      <a:pt x="3072" y="667"/>
                    </a:cubicBezTo>
                    <a:cubicBezTo>
                      <a:pt x="3072" y="282"/>
                      <a:pt x="2752" y="0"/>
                      <a:pt x="2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95"/>
              <p:cNvSpPr/>
              <p:nvPr/>
            </p:nvSpPr>
            <p:spPr>
              <a:xfrm>
                <a:off x="5091680" y="4638260"/>
                <a:ext cx="98688" cy="44256"/>
              </a:xfrm>
              <a:custGeom>
                <a:avLst/>
                <a:gdLst/>
                <a:ahLst/>
                <a:cxnLst/>
                <a:rect l="l" t="t" r="r" b="b"/>
                <a:pathLst>
                  <a:path w="3084" h="1383" extrusionOk="0">
                    <a:moveTo>
                      <a:pt x="2369" y="1"/>
                    </a:moveTo>
                    <a:lnTo>
                      <a:pt x="715" y="13"/>
                    </a:lnTo>
                    <a:cubicBezTo>
                      <a:pt x="322" y="13"/>
                      <a:pt x="0" y="311"/>
                      <a:pt x="0" y="703"/>
                    </a:cubicBezTo>
                    <a:cubicBezTo>
                      <a:pt x="0" y="1096"/>
                      <a:pt x="322" y="1382"/>
                      <a:pt x="715" y="1382"/>
                    </a:cubicBezTo>
                    <a:lnTo>
                      <a:pt x="2369" y="1358"/>
                    </a:lnTo>
                    <a:cubicBezTo>
                      <a:pt x="2762" y="1358"/>
                      <a:pt x="3084" y="1073"/>
                      <a:pt x="3084" y="680"/>
                    </a:cubicBezTo>
                    <a:cubicBezTo>
                      <a:pt x="3084" y="287"/>
                      <a:pt x="2762" y="1"/>
                      <a:pt x="2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95"/>
              <p:cNvSpPr/>
              <p:nvPr/>
            </p:nvSpPr>
            <p:spPr>
              <a:xfrm>
                <a:off x="5075680" y="3876660"/>
                <a:ext cx="98304" cy="43072"/>
              </a:xfrm>
              <a:custGeom>
                <a:avLst/>
                <a:gdLst/>
                <a:ahLst/>
                <a:cxnLst/>
                <a:rect l="l" t="t" r="r" b="b"/>
                <a:pathLst>
                  <a:path w="3072" h="1346" extrusionOk="0">
                    <a:moveTo>
                      <a:pt x="703" y="0"/>
                    </a:moveTo>
                    <a:cubicBezTo>
                      <a:pt x="310" y="0"/>
                      <a:pt x="0" y="286"/>
                      <a:pt x="0" y="679"/>
                    </a:cubicBezTo>
                    <a:cubicBezTo>
                      <a:pt x="0" y="1072"/>
                      <a:pt x="310" y="1346"/>
                      <a:pt x="703" y="1346"/>
                    </a:cubicBezTo>
                    <a:lnTo>
                      <a:pt x="2369" y="1346"/>
                    </a:lnTo>
                    <a:cubicBezTo>
                      <a:pt x="2762" y="1346"/>
                      <a:pt x="3072" y="1072"/>
                      <a:pt x="3072" y="679"/>
                    </a:cubicBezTo>
                    <a:cubicBezTo>
                      <a:pt x="3072" y="286"/>
                      <a:pt x="2762" y="0"/>
                      <a:pt x="23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5"/>
              <p:cNvSpPr/>
              <p:nvPr/>
            </p:nvSpPr>
            <p:spPr>
              <a:xfrm>
                <a:off x="5214720" y="3257524"/>
                <a:ext cx="98720" cy="47680"/>
              </a:xfrm>
              <a:custGeom>
                <a:avLst/>
                <a:gdLst/>
                <a:ahLst/>
                <a:cxnLst/>
                <a:rect l="l" t="t" r="r" b="b"/>
                <a:pathLst>
                  <a:path w="3085" h="1490" extrusionOk="0">
                    <a:moveTo>
                      <a:pt x="715" y="1"/>
                    </a:moveTo>
                    <a:cubicBezTo>
                      <a:pt x="322" y="1"/>
                      <a:pt x="1" y="358"/>
                      <a:pt x="1" y="751"/>
                    </a:cubicBezTo>
                    <a:cubicBezTo>
                      <a:pt x="1" y="1144"/>
                      <a:pt x="322" y="1489"/>
                      <a:pt x="715"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5"/>
              <p:cNvSpPr/>
              <p:nvPr/>
            </p:nvSpPr>
            <p:spPr>
              <a:xfrm>
                <a:off x="5836896" y="4654260"/>
                <a:ext cx="101760" cy="57952"/>
              </a:xfrm>
              <a:custGeom>
                <a:avLst/>
                <a:gdLst/>
                <a:ahLst/>
                <a:cxnLst/>
                <a:rect l="l" t="t" r="r" b="b"/>
                <a:pathLst>
                  <a:path w="3180" h="1811" extrusionOk="0">
                    <a:moveTo>
                      <a:pt x="782" y="0"/>
                    </a:moveTo>
                    <a:cubicBezTo>
                      <a:pt x="450" y="0"/>
                      <a:pt x="147" y="225"/>
                      <a:pt x="84" y="561"/>
                    </a:cubicBezTo>
                    <a:cubicBezTo>
                      <a:pt x="1" y="954"/>
                      <a:pt x="239" y="1323"/>
                      <a:pt x="632" y="1406"/>
                    </a:cubicBezTo>
                    <a:cubicBezTo>
                      <a:pt x="1156" y="1513"/>
                      <a:pt x="1680" y="1644"/>
                      <a:pt x="2192" y="1787"/>
                    </a:cubicBezTo>
                    <a:cubicBezTo>
                      <a:pt x="2263" y="1811"/>
                      <a:pt x="2322" y="1811"/>
                      <a:pt x="2394" y="1811"/>
                    </a:cubicBezTo>
                    <a:cubicBezTo>
                      <a:pt x="2692" y="1811"/>
                      <a:pt x="2977" y="1608"/>
                      <a:pt x="3073" y="1299"/>
                    </a:cubicBezTo>
                    <a:cubicBezTo>
                      <a:pt x="3180" y="918"/>
                      <a:pt x="2954" y="537"/>
                      <a:pt x="2584" y="430"/>
                    </a:cubicBezTo>
                    <a:cubicBezTo>
                      <a:pt x="2037" y="275"/>
                      <a:pt x="1477" y="132"/>
                      <a:pt x="918" y="13"/>
                    </a:cubicBezTo>
                    <a:cubicBezTo>
                      <a:pt x="872" y="4"/>
                      <a:pt x="82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95"/>
              <p:cNvSpPr/>
              <p:nvPr/>
            </p:nvSpPr>
            <p:spPr>
              <a:xfrm>
                <a:off x="6012160" y="4714676"/>
                <a:ext cx="98720" cy="70688"/>
              </a:xfrm>
              <a:custGeom>
                <a:avLst/>
                <a:gdLst/>
                <a:ahLst/>
                <a:cxnLst/>
                <a:rect l="l" t="t" r="r" b="b"/>
                <a:pathLst>
                  <a:path w="3085" h="2209" extrusionOk="0">
                    <a:moveTo>
                      <a:pt x="805" y="1"/>
                    </a:moveTo>
                    <a:cubicBezTo>
                      <a:pt x="547" y="1"/>
                      <a:pt x="297" y="146"/>
                      <a:pt x="179" y="399"/>
                    </a:cubicBezTo>
                    <a:cubicBezTo>
                      <a:pt x="1" y="744"/>
                      <a:pt x="155" y="1173"/>
                      <a:pt x="501" y="1340"/>
                    </a:cubicBezTo>
                    <a:cubicBezTo>
                      <a:pt x="989" y="1578"/>
                      <a:pt x="1465" y="1840"/>
                      <a:pt x="1918" y="2102"/>
                    </a:cubicBezTo>
                    <a:cubicBezTo>
                      <a:pt x="2037" y="2173"/>
                      <a:pt x="2156" y="2209"/>
                      <a:pt x="2275" y="2209"/>
                    </a:cubicBezTo>
                    <a:cubicBezTo>
                      <a:pt x="2525" y="2209"/>
                      <a:pt x="2763" y="2078"/>
                      <a:pt x="2894" y="1852"/>
                    </a:cubicBezTo>
                    <a:cubicBezTo>
                      <a:pt x="3084" y="1518"/>
                      <a:pt x="2977" y="1078"/>
                      <a:pt x="2632" y="887"/>
                    </a:cubicBezTo>
                    <a:cubicBezTo>
                      <a:pt x="2144" y="601"/>
                      <a:pt x="1644" y="328"/>
                      <a:pt x="1120" y="78"/>
                    </a:cubicBezTo>
                    <a:cubicBezTo>
                      <a:pt x="1019" y="25"/>
                      <a:pt x="911" y="1"/>
                      <a:pt x="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95"/>
              <p:cNvSpPr/>
              <p:nvPr/>
            </p:nvSpPr>
            <p:spPr>
              <a:xfrm>
                <a:off x="6167616" y="4818676"/>
                <a:ext cx="88416" cy="82528"/>
              </a:xfrm>
              <a:custGeom>
                <a:avLst/>
                <a:gdLst/>
                <a:ahLst/>
                <a:cxnLst/>
                <a:rect l="l" t="t" r="r" b="b"/>
                <a:pathLst>
                  <a:path w="2763" h="2579" extrusionOk="0">
                    <a:moveTo>
                      <a:pt x="796" y="1"/>
                    </a:moveTo>
                    <a:cubicBezTo>
                      <a:pt x="600" y="1"/>
                      <a:pt x="403" y="79"/>
                      <a:pt x="262" y="233"/>
                    </a:cubicBezTo>
                    <a:cubicBezTo>
                      <a:pt x="0" y="518"/>
                      <a:pt x="24" y="971"/>
                      <a:pt x="322" y="1233"/>
                    </a:cubicBezTo>
                    <a:cubicBezTo>
                      <a:pt x="715" y="1590"/>
                      <a:pt x="1108" y="1971"/>
                      <a:pt x="1465" y="2352"/>
                    </a:cubicBezTo>
                    <a:cubicBezTo>
                      <a:pt x="1608" y="2507"/>
                      <a:pt x="1798" y="2578"/>
                      <a:pt x="1989" y="2578"/>
                    </a:cubicBezTo>
                    <a:cubicBezTo>
                      <a:pt x="2155" y="2578"/>
                      <a:pt x="2334" y="2519"/>
                      <a:pt x="2465" y="2388"/>
                    </a:cubicBezTo>
                    <a:cubicBezTo>
                      <a:pt x="2751" y="2114"/>
                      <a:pt x="2763" y="1673"/>
                      <a:pt x="2501" y="1388"/>
                    </a:cubicBezTo>
                    <a:cubicBezTo>
                      <a:pt x="2108" y="971"/>
                      <a:pt x="1691" y="566"/>
                      <a:pt x="1262" y="173"/>
                    </a:cubicBezTo>
                    <a:cubicBezTo>
                      <a:pt x="1131" y="58"/>
                      <a:pt x="963" y="1"/>
                      <a:pt x="7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5"/>
              <p:cNvSpPr/>
              <p:nvPr/>
            </p:nvSpPr>
            <p:spPr>
              <a:xfrm>
                <a:off x="5562208" y="3357044"/>
                <a:ext cx="86528" cy="84544"/>
              </a:xfrm>
              <a:custGeom>
                <a:avLst/>
                <a:gdLst/>
                <a:ahLst/>
                <a:cxnLst/>
                <a:rect l="l" t="t" r="r" b="b"/>
                <a:pathLst>
                  <a:path w="2704" h="2642" extrusionOk="0">
                    <a:moveTo>
                      <a:pt x="781" y="1"/>
                    </a:moveTo>
                    <a:cubicBezTo>
                      <a:pt x="593" y="1"/>
                      <a:pt x="405" y="75"/>
                      <a:pt x="262" y="225"/>
                    </a:cubicBezTo>
                    <a:cubicBezTo>
                      <a:pt x="0" y="510"/>
                      <a:pt x="12" y="963"/>
                      <a:pt x="298" y="1225"/>
                    </a:cubicBezTo>
                    <a:cubicBezTo>
                      <a:pt x="691" y="1582"/>
                      <a:pt x="1036" y="1963"/>
                      <a:pt x="1346" y="2368"/>
                    </a:cubicBezTo>
                    <a:cubicBezTo>
                      <a:pt x="1489" y="2546"/>
                      <a:pt x="1691" y="2642"/>
                      <a:pt x="1905" y="2642"/>
                    </a:cubicBezTo>
                    <a:cubicBezTo>
                      <a:pt x="2060" y="2642"/>
                      <a:pt x="2215" y="2594"/>
                      <a:pt x="2346" y="2499"/>
                    </a:cubicBezTo>
                    <a:cubicBezTo>
                      <a:pt x="2655" y="2261"/>
                      <a:pt x="2703" y="1808"/>
                      <a:pt x="2465" y="1499"/>
                    </a:cubicBezTo>
                    <a:cubicBezTo>
                      <a:pt x="2108" y="1034"/>
                      <a:pt x="1703" y="594"/>
                      <a:pt x="1262" y="189"/>
                    </a:cubicBezTo>
                    <a:cubicBezTo>
                      <a:pt x="1126" y="64"/>
                      <a:pt x="954"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95"/>
              <p:cNvSpPr/>
              <p:nvPr/>
            </p:nvSpPr>
            <p:spPr>
              <a:xfrm>
                <a:off x="5652896" y="4638484"/>
                <a:ext cx="99072" cy="44768"/>
              </a:xfrm>
              <a:custGeom>
                <a:avLst/>
                <a:gdLst/>
                <a:ahLst/>
                <a:cxnLst/>
                <a:rect l="l" t="t" r="r" b="b"/>
                <a:pathLst>
                  <a:path w="3096" h="1399" extrusionOk="0">
                    <a:moveTo>
                      <a:pt x="2075" y="1"/>
                    </a:moveTo>
                    <a:cubicBezTo>
                      <a:pt x="1856" y="1"/>
                      <a:pt x="1639" y="6"/>
                      <a:pt x="1417" y="6"/>
                    </a:cubicBezTo>
                    <a:lnTo>
                      <a:pt x="714" y="6"/>
                    </a:lnTo>
                    <a:cubicBezTo>
                      <a:pt x="322" y="6"/>
                      <a:pt x="0" y="292"/>
                      <a:pt x="0" y="685"/>
                    </a:cubicBezTo>
                    <a:cubicBezTo>
                      <a:pt x="0" y="1077"/>
                      <a:pt x="322" y="1351"/>
                      <a:pt x="714" y="1351"/>
                    </a:cubicBezTo>
                    <a:lnTo>
                      <a:pt x="1417" y="1351"/>
                    </a:lnTo>
                    <a:cubicBezTo>
                      <a:pt x="1726" y="1351"/>
                      <a:pt x="2036" y="1375"/>
                      <a:pt x="2346" y="1387"/>
                    </a:cubicBezTo>
                    <a:cubicBezTo>
                      <a:pt x="2357" y="1387"/>
                      <a:pt x="2369" y="1399"/>
                      <a:pt x="2381" y="1399"/>
                    </a:cubicBezTo>
                    <a:cubicBezTo>
                      <a:pt x="2750" y="1399"/>
                      <a:pt x="3072" y="1113"/>
                      <a:pt x="3084" y="732"/>
                    </a:cubicBezTo>
                    <a:cubicBezTo>
                      <a:pt x="3096" y="339"/>
                      <a:pt x="2798" y="30"/>
                      <a:pt x="2405" y="6"/>
                    </a:cubicBezTo>
                    <a:cubicBezTo>
                      <a:pt x="2294" y="2"/>
                      <a:pt x="2184" y="1"/>
                      <a:pt x="2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95"/>
              <p:cNvSpPr/>
              <p:nvPr/>
            </p:nvSpPr>
            <p:spPr>
              <a:xfrm>
                <a:off x="5594208" y="3697844"/>
                <a:ext cx="80800" cy="89696"/>
              </a:xfrm>
              <a:custGeom>
                <a:avLst/>
                <a:gdLst/>
                <a:ahLst/>
                <a:cxnLst/>
                <a:rect l="l" t="t" r="r" b="b"/>
                <a:pathLst>
                  <a:path w="2525" h="2803" extrusionOk="0">
                    <a:moveTo>
                      <a:pt x="1722" y="0"/>
                    </a:moveTo>
                    <a:cubicBezTo>
                      <a:pt x="1470" y="0"/>
                      <a:pt x="1227" y="136"/>
                      <a:pt x="1096" y="373"/>
                    </a:cubicBezTo>
                    <a:cubicBezTo>
                      <a:pt x="858" y="814"/>
                      <a:pt x="572" y="1243"/>
                      <a:pt x="251" y="1647"/>
                    </a:cubicBezTo>
                    <a:cubicBezTo>
                      <a:pt x="0" y="1957"/>
                      <a:pt x="48" y="2398"/>
                      <a:pt x="358" y="2648"/>
                    </a:cubicBezTo>
                    <a:cubicBezTo>
                      <a:pt x="489" y="2743"/>
                      <a:pt x="643" y="2802"/>
                      <a:pt x="798" y="2802"/>
                    </a:cubicBezTo>
                    <a:cubicBezTo>
                      <a:pt x="1001" y="2802"/>
                      <a:pt x="1215" y="2707"/>
                      <a:pt x="1346" y="2529"/>
                    </a:cubicBezTo>
                    <a:cubicBezTo>
                      <a:pt x="1727" y="2064"/>
                      <a:pt x="2060" y="1564"/>
                      <a:pt x="2346" y="1040"/>
                    </a:cubicBezTo>
                    <a:cubicBezTo>
                      <a:pt x="2525" y="707"/>
                      <a:pt x="2406" y="266"/>
                      <a:pt x="2060" y="88"/>
                    </a:cubicBezTo>
                    <a:cubicBezTo>
                      <a:pt x="1952" y="28"/>
                      <a:pt x="1836" y="0"/>
                      <a:pt x="1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5"/>
              <p:cNvSpPr/>
              <p:nvPr/>
            </p:nvSpPr>
            <p:spPr>
              <a:xfrm>
                <a:off x="5443712" y="3827284"/>
                <a:ext cx="99840" cy="67680"/>
              </a:xfrm>
              <a:custGeom>
                <a:avLst/>
                <a:gdLst/>
                <a:ahLst/>
                <a:cxnLst/>
                <a:rect l="l" t="t" r="r" b="b"/>
                <a:pathLst>
                  <a:path w="3120" h="2115" extrusionOk="0">
                    <a:moveTo>
                      <a:pt x="2313" y="0"/>
                    </a:moveTo>
                    <a:cubicBezTo>
                      <a:pt x="2196" y="0"/>
                      <a:pt x="2076" y="30"/>
                      <a:pt x="1965" y="91"/>
                    </a:cubicBezTo>
                    <a:cubicBezTo>
                      <a:pt x="1513" y="341"/>
                      <a:pt x="1036" y="555"/>
                      <a:pt x="548" y="746"/>
                    </a:cubicBezTo>
                    <a:cubicBezTo>
                      <a:pt x="179" y="877"/>
                      <a:pt x="1" y="1293"/>
                      <a:pt x="143" y="1651"/>
                    </a:cubicBezTo>
                    <a:cubicBezTo>
                      <a:pt x="251" y="1936"/>
                      <a:pt x="512" y="2115"/>
                      <a:pt x="798" y="2115"/>
                    </a:cubicBezTo>
                    <a:cubicBezTo>
                      <a:pt x="882" y="2115"/>
                      <a:pt x="965" y="2103"/>
                      <a:pt x="1048" y="2067"/>
                    </a:cubicBezTo>
                    <a:cubicBezTo>
                      <a:pt x="1608" y="1853"/>
                      <a:pt x="2144" y="1603"/>
                      <a:pt x="2656" y="1329"/>
                    </a:cubicBezTo>
                    <a:cubicBezTo>
                      <a:pt x="2989" y="1139"/>
                      <a:pt x="3120" y="710"/>
                      <a:pt x="2929" y="365"/>
                    </a:cubicBezTo>
                    <a:cubicBezTo>
                      <a:pt x="2800" y="130"/>
                      <a:pt x="2561" y="0"/>
                      <a:pt x="2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5"/>
              <p:cNvSpPr/>
              <p:nvPr/>
            </p:nvSpPr>
            <p:spPr>
              <a:xfrm>
                <a:off x="6284960" y="4962932"/>
                <a:ext cx="75840" cy="92576"/>
              </a:xfrm>
              <a:custGeom>
                <a:avLst/>
                <a:gdLst/>
                <a:ahLst/>
                <a:cxnLst/>
                <a:rect l="l" t="t" r="r" b="b"/>
                <a:pathLst>
                  <a:path w="2370" h="2893" extrusionOk="0">
                    <a:moveTo>
                      <a:pt x="806" y="1"/>
                    </a:moveTo>
                    <a:cubicBezTo>
                      <a:pt x="685" y="1"/>
                      <a:pt x="563" y="31"/>
                      <a:pt x="453" y="94"/>
                    </a:cubicBezTo>
                    <a:cubicBezTo>
                      <a:pt x="120" y="285"/>
                      <a:pt x="1" y="725"/>
                      <a:pt x="191" y="1059"/>
                    </a:cubicBezTo>
                    <a:cubicBezTo>
                      <a:pt x="453" y="1523"/>
                      <a:pt x="703" y="1999"/>
                      <a:pt x="917" y="2476"/>
                    </a:cubicBezTo>
                    <a:cubicBezTo>
                      <a:pt x="1036" y="2737"/>
                      <a:pt x="1298" y="2892"/>
                      <a:pt x="1560" y="2892"/>
                    </a:cubicBezTo>
                    <a:cubicBezTo>
                      <a:pt x="1667" y="2892"/>
                      <a:pt x="1763" y="2880"/>
                      <a:pt x="1858" y="2833"/>
                    </a:cubicBezTo>
                    <a:cubicBezTo>
                      <a:pt x="2215" y="2678"/>
                      <a:pt x="2370" y="2249"/>
                      <a:pt x="2215" y="1892"/>
                    </a:cubicBezTo>
                    <a:cubicBezTo>
                      <a:pt x="1977" y="1380"/>
                      <a:pt x="1703" y="856"/>
                      <a:pt x="1417" y="356"/>
                    </a:cubicBezTo>
                    <a:cubicBezTo>
                      <a:pt x="1290" y="125"/>
                      <a:pt x="1051" y="1"/>
                      <a:pt x="8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5"/>
              <p:cNvSpPr/>
              <p:nvPr/>
            </p:nvSpPr>
            <p:spPr>
              <a:xfrm>
                <a:off x="4717536" y="4637908"/>
                <a:ext cx="98688" cy="44608"/>
              </a:xfrm>
              <a:custGeom>
                <a:avLst/>
                <a:gdLst/>
                <a:ahLst/>
                <a:cxnLst/>
                <a:rect l="l" t="t" r="r" b="b"/>
                <a:pathLst>
                  <a:path w="3084" h="1394" extrusionOk="0">
                    <a:moveTo>
                      <a:pt x="2370" y="0"/>
                    </a:moveTo>
                    <a:lnTo>
                      <a:pt x="703" y="24"/>
                    </a:lnTo>
                    <a:cubicBezTo>
                      <a:pt x="322" y="24"/>
                      <a:pt x="0" y="322"/>
                      <a:pt x="0" y="714"/>
                    </a:cubicBezTo>
                    <a:cubicBezTo>
                      <a:pt x="0" y="1107"/>
                      <a:pt x="322" y="1393"/>
                      <a:pt x="703" y="1393"/>
                    </a:cubicBezTo>
                    <a:lnTo>
                      <a:pt x="2370" y="1369"/>
                    </a:lnTo>
                    <a:cubicBezTo>
                      <a:pt x="2762" y="1369"/>
                      <a:pt x="3084" y="1084"/>
                      <a:pt x="3084" y="691"/>
                    </a:cubicBezTo>
                    <a:cubicBezTo>
                      <a:pt x="3084" y="298"/>
                      <a:pt x="2762"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5"/>
              <p:cNvSpPr/>
              <p:nvPr/>
            </p:nvSpPr>
            <p:spPr>
              <a:xfrm>
                <a:off x="4653504" y="3257524"/>
                <a:ext cx="98720" cy="47680"/>
              </a:xfrm>
              <a:custGeom>
                <a:avLst/>
                <a:gdLst/>
                <a:ahLst/>
                <a:cxnLst/>
                <a:rect l="l" t="t" r="r" b="b"/>
                <a:pathLst>
                  <a:path w="3085" h="1490" extrusionOk="0">
                    <a:moveTo>
                      <a:pt x="703" y="1"/>
                    </a:moveTo>
                    <a:cubicBezTo>
                      <a:pt x="322" y="1"/>
                      <a:pt x="1" y="358"/>
                      <a:pt x="1" y="751"/>
                    </a:cubicBezTo>
                    <a:cubicBezTo>
                      <a:pt x="1" y="1144"/>
                      <a:pt x="322" y="1489"/>
                      <a:pt x="703"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5"/>
              <p:cNvSpPr/>
              <p:nvPr/>
            </p:nvSpPr>
            <p:spPr>
              <a:xfrm>
                <a:off x="4701152" y="3876660"/>
                <a:ext cx="98688" cy="43072"/>
              </a:xfrm>
              <a:custGeom>
                <a:avLst/>
                <a:gdLst/>
                <a:ahLst/>
                <a:cxnLst/>
                <a:rect l="l" t="t" r="r" b="b"/>
                <a:pathLst>
                  <a:path w="3084" h="1346" extrusionOk="0">
                    <a:moveTo>
                      <a:pt x="715" y="0"/>
                    </a:moveTo>
                    <a:cubicBezTo>
                      <a:pt x="322" y="0"/>
                      <a:pt x="0" y="286"/>
                      <a:pt x="0" y="679"/>
                    </a:cubicBezTo>
                    <a:cubicBezTo>
                      <a:pt x="0" y="1072"/>
                      <a:pt x="322" y="1346"/>
                      <a:pt x="715" y="1346"/>
                    </a:cubicBezTo>
                    <a:lnTo>
                      <a:pt x="2381" y="1346"/>
                    </a:lnTo>
                    <a:cubicBezTo>
                      <a:pt x="2774" y="1346"/>
                      <a:pt x="3084" y="1072"/>
                      <a:pt x="3084" y="679"/>
                    </a:cubicBezTo>
                    <a:cubicBezTo>
                      <a:pt x="3084" y="286"/>
                      <a:pt x="2774" y="0"/>
                      <a:pt x="2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5"/>
              <p:cNvSpPr/>
              <p:nvPr/>
            </p:nvSpPr>
            <p:spPr>
              <a:xfrm>
                <a:off x="4514080" y="3876660"/>
                <a:ext cx="98688" cy="43072"/>
              </a:xfrm>
              <a:custGeom>
                <a:avLst/>
                <a:gdLst/>
                <a:ahLst/>
                <a:cxnLst/>
                <a:rect l="l" t="t" r="r" b="b"/>
                <a:pathLst>
                  <a:path w="3084" h="1346" extrusionOk="0">
                    <a:moveTo>
                      <a:pt x="715" y="0"/>
                    </a:moveTo>
                    <a:cubicBezTo>
                      <a:pt x="322" y="0"/>
                      <a:pt x="0" y="286"/>
                      <a:pt x="0" y="679"/>
                    </a:cubicBezTo>
                    <a:cubicBezTo>
                      <a:pt x="0" y="1072"/>
                      <a:pt x="322" y="1346"/>
                      <a:pt x="715" y="1346"/>
                    </a:cubicBezTo>
                    <a:lnTo>
                      <a:pt x="2382" y="1346"/>
                    </a:lnTo>
                    <a:cubicBezTo>
                      <a:pt x="2774" y="1346"/>
                      <a:pt x="3084" y="1072"/>
                      <a:pt x="3084" y="679"/>
                    </a:cubicBezTo>
                    <a:cubicBezTo>
                      <a:pt x="3084" y="286"/>
                      <a:pt x="2774" y="0"/>
                      <a:pt x="2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5"/>
              <p:cNvSpPr/>
              <p:nvPr/>
            </p:nvSpPr>
            <p:spPr>
              <a:xfrm>
                <a:off x="4530464" y="4637908"/>
                <a:ext cx="98688" cy="44608"/>
              </a:xfrm>
              <a:custGeom>
                <a:avLst/>
                <a:gdLst/>
                <a:ahLst/>
                <a:cxnLst/>
                <a:rect l="l" t="t" r="r" b="b"/>
                <a:pathLst>
                  <a:path w="3084" h="1394" extrusionOk="0">
                    <a:moveTo>
                      <a:pt x="2370" y="0"/>
                    </a:moveTo>
                    <a:lnTo>
                      <a:pt x="703" y="24"/>
                    </a:lnTo>
                    <a:cubicBezTo>
                      <a:pt x="322" y="24"/>
                      <a:pt x="0" y="322"/>
                      <a:pt x="0" y="714"/>
                    </a:cubicBezTo>
                    <a:cubicBezTo>
                      <a:pt x="0" y="1107"/>
                      <a:pt x="322" y="1393"/>
                      <a:pt x="703" y="1393"/>
                    </a:cubicBezTo>
                    <a:lnTo>
                      <a:pt x="2370" y="1369"/>
                    </a:lnTo>
                    <a:cubicBezTo>
                      <a:pt x="2762" y="1369"/>
                      <a:pt x="3084" y="1084"/>
                      <a:pt x="3084" y="691"/>
                    </a:cubicBezTo>
                    <a:cubicBezTo>
                      <a:pt x="3084" y="298"/>
                      <a:pt x="2762"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5"/>
              <p:cNvSpPr/>
              <p:nvPr/>
            </p:nvSpPr>
            <p:spPr>
              <a:xfrm>
                <a:off x="4840576" y="3257524"/>
                <a:ext cx="98720" cy="47680"/>
              </a:xfrm>
              <a:custGeom>
                <a:avLst/>
                <a:gdLst/>
                <a:ahLst/>
                <a:cxnLst/>
                <a:rect l="l" t="t" r="r" b="b"/>
                <a:pathLst>
                  <a:path w="3085" h="1490" extrusionOk="0">
                    <a:moveTo>
                      <a:pt x="715" y="1"/>
                    </a:moveTo>
                    <a:cubicBezTo>
                      <a:pt x="322" y="1"/>
                      <a:pt x="1" y="358"/>
                      <a:pt x="1" y="751"/>
                    </a:cubicBezTo>
                    <a:cubicBezTo>
                      <a:pt x="1" y="1144"/>
                      <a:pt x="322" y="1489"/>
                      <a:pt x="715"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5"/>
              <p:cNvSpPr/>
              <p:nvPr/>
            </p:nvSpPr>
            <p:spPr>
              <a:xfrm>
                <a:off x="4888608" y="3876660"/>
                <a:ext cx="98304" cy="43072"/>
              </a:xfrm>
              <a:custGeom>
                <a:avLst/>
                <a:gdLst/>
                <a:ahLst/>
                <a:cxnLst/>
                <a:rect l="l" t="t" r="r" b="b"/>
                <a:pathLst>
                  <a:path w="3072" h="1346" extrusionOk="0">
                    <a:moveTo>
                      <a:pt x="703" y="0"/>
                    </a:moveTo>
                    <a:cubicBezTo>
                      <a:pt x="310" y="0"/>
                      <a:pt x="0" y="286"/>
                      <a:pt x="0" y="679"/>
                    </a:cubicBezTo>
                    <a:cubicBezTo>
                      <a:pt x="0" y="1072"/>
                      <a:pt x="310" y="1346"/>
                      <a:pt x="703" y="1346"/>
                    </a:cubicBezTo>
                    <a:lnTo>
                      <a:pt x="2369" y="1346"/>
                    </a:lnTo>
                    <a:cubicBezTo>
                      <a:pt x="2762" y="1346"/>
                      <a:pt x="3072" y="1072"/>
                      <a:pt x="3072" y="679"/>
                    </a:cubicBezTo>
                    <a:cubicBezTo>
                      <a:pt x="3072" y="286"/>
                      <a:pt x="2762" y="0"/>
                      <a:pt x="23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5"/>
              <p:cNvSpPr/>
              <p:nvPr/>
            </p:nvSpPr>
            <p:spPr>
              <a:xfrm>
                <a:off x="5027648" y="3257524"/>
                <a:ext cx="98720" cy="47680"/>
              </a:xfrm>
              <a:custGeom>
                <a:avLst/>
                <a:gdLst/>
                <a:ahLst/>
                <a:cxnLst/>
                <a:rect l="l" t="t" r="r" b="b"/>
                <a:pathLst>
                  <a:path w="3085" h="1490" extrusionOk="0">
                    <a:moveTo>
                      <a:pt x="715" y="1"/>
                    </a:moveTo>
                    <a:cubicBezTo>
                      <a:pt x="322" y="1"/>
                      <a:pt x="1" y="358"/>
                      <a:pt x="1" y="751"/>
                    </a:cubicBezTo>
                    <a:cubicBezTo>
                      <a:pt x="1" y="1144"/>
                      <a:pt x="322" y="1489"/>
                      <a:pt x="715"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5"/>
              <p:cNvSpPr/>
              <p:nvPr/>
            </p:nvSpPr>
            <p:spPr>
              <a:xfrm>
                <a:off x="4343392" y="4637908"/>
                <a:ext cx="98688" cy="44608"/>
              </a:xfrm>
              <a:custGeom>
                <a:avLst/>
                <a:gdLst/>
                <a:ahLst/>
                <a:cxnLst/>
                <a:rect l="l" t="t" r="r" b="b"/>
                <a:pathLst>
                  <a:path w="3084" h="1394" extrusionOk="0">
                    <a:moveTo>
                      <a:pt x="2370" y="0"/>
                    </a:moveTo>
                    <a:lnTo>
                      <a:pt x="703" y="24"/>
                    </a:lnTo>
                    <a:cubicBezTo>
                      <a:pt x="322" y="24"/>
                      <a:pt x="0" y="322"/>
                      <a:pt x="0" y="714"/>
                    </a:cubicBezTo>
                    <a:cubicBezTo>
                      <a:pt x="0" y="1107"/>
                      <a:pt x="310" y="1393"/>
                      <a:pt x="703" y="1393"/>
                    </a:cubicBezTo>
                    <a:lnTo>
                      <a:pt x="2370" y="1369"/>
                    </a:lnTo>
                    <a:cubicBezTo>
                      <a:pt x="2763" y="1369"/>
                      <a:pt x="3084" y="1072"/>
                      <a:pt x="3084" y="691"/>
                    </a:cubicBezTo>
                    <a:cubicBezTo>
                      <a:pt x="3084" y="298"/>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5"/>
              <p:cNvSpPr/>
              <p:nvPr/>
            </p:nvSpPr>
            <p:spPr>
              <a:xfrm>
                <a:off x="4466432" y="3257524"/>
                <a:ext cx="98720" cy="47680"/>
              </a:xfrm>
              <a:custGeom>
                <a:avLst/>
                <a:gdLst/>
                <a:ahLst/>
                <a:cxnLst/>
                <a:rect l="l" t="t" r="r" b="b"/>
                <a:pathLst>
                  <a:path w="3085" h="1490" extrusionOk="0">
                    <a:moveTo>
                      <a:pt x="703" y="1"/>
                    </a:moveTo>
                    <a:cubicBezTo>
                      <a:pt x="322" y="1"/>
                      <a:pt x="1" y="358"/>
                      <a:pt x="1" y="751"/>
                    </a:cubicBezTo>
                    <a:cubicBezTo>
                      <a:pt x="1" y="1144"/>
                      <a:pt x="322" y="1489"/>
                      <a:pt x="703"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5"/>
              <p:cNvSpPr/>
              <p:nvPr/>
            </p:nvSpPr>
            <p:spPr>
              <a:xfrm>
                <a:off x="4820000" y="2783156"/>
                <a:ext cx="100256" cy="46944"/>
              </a:xfrm>
              <a:custGeom>
                <a:avLst/>
                <a:gdLst/>
                <a:ahLst/>
                <a:cxnLst/>
                <a:rect l="l" t="t" r="r" b="b"/>
                <a:pathLst>
                  <a:path w="3133" h="1467" extrusionOk="0">
                    <a:moveTo>
                      <a:pt x="2380" y="0"/>
                    </a:moveTo>
                    <a:cubicBezTo>
                      <a:pt x="2365" y="0"/>
                      <a:pt x="2350" y="1"/>
                      <a:pt x="2335" y="2"/>
                    </a:cubicBezTo>
                    <a:lnTo>
                      <a:pt x="2275" y="2"/>
                    </a:lnTo>
                    <a:cubicBezTo>
                      <a:pt x="2073" y="25"/>
                      <a:pt x="1894" y="73"/>
                      <a:pt x="1704" y="85"/>
                    </a:cubicBezTo>
                    <a:cubicBezTo>
                      <a:pt x="1692" y="79"/>
                      <a:pt x="1679" y="77"/>
                      <a:pt x="1666" y="77"/>
                    </a:cubicBezTo>
                    <a:cubicBezTo>
                      <a:pt x="1626" y="77"/>
                      <a:pt x="1582" y="97"/>
                      <a:pt x="1537" y="97"/>
                    </a:cubicBezTo>
                    <a:lnTo>
                      <a:pt x="703" y="97"/>
                    </a:lnTo>
                    <a:cubicBezTo>
                      <a:pt x="311" y="97"/>
                      <a:pt x="1" y="371"/>
                      <a:pt x="1" y="764"/>
                    </a:cubicBezTo>
                    <a:cubicBezTo>
                      <a:pt x="1" y="1156"/>
                      <a:pt x="311" y="1442"/>
                      <a:pt x="703" y="1442"/>
                    </a:cubicBezTo>
                    <a:lnTo>
                      <a:pt x="1358" y="1442"/>
                    </a:lnTo>
                    <a:lnTo>
                      <a:pt x="1358" y="1430"/>
                    </a:lnTo>
                    <a:cubicBezTo>
                      <a:pt x="1418" y="1430"/>
                      <a:pt x="1477" y="1466"/>
                      <a:pt x="1537" y="1466"/>
                    </a:cubicBezTo>
                    <a:cubicBezTo>
                      <a:pt x="1835" y="1466"/>
                      <a:pt x="2108" y="1442"/>
                      <a:pt x="2382" y="1418"/>
                    </a:cubicBezTo>
                    <a:lnTo>
                      <a:pt x="2442" y="1418"/>
                    </a:lnTo>
                    <a:cubicBezTo>
                      <a:pt x="2835" y="1383"/>
                      <a:pt x="3132" y="1049"/>
                      <a:pt x="3097" y="656"/>
                    </a:cubicBezTo>
                    <a:cubicBezTo>
                      <a:pt x="3074" y="279"/>
                      <a:pt x="2754" y="0"/>
                      <a:pt x="2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5"/>
              <p:cNvSpPr/>
              <p:nvPr/>
            </p:nvSpPr>
            <p:spPr>
              <a:xfrm>
                <a:off x="4577696" y="2269460"/>
                <a:ext cx="87680" cy="87040"/>
              </a:xfrm>
              <a:custGeom>
                <a:avLst/>
                <a:gdLst/>
                <a:ahLst/>
                <a:cxnLst/>
                <a:rect l="l" t="t" r="r" b="b"/>
                <a:pathLst>
                  <a:path w="2740" h="2720" extrusionOk="0">
                    <a:moveTo>
                      <a:pt x="805" y="0"/>
                    </a:moveTo>
                    <a:cubicBezTo>
                      <a:pt x="669" y="0"/>
                      <a:pt x="530" y="40"/>
                      <a:pt x="405" y="124"/>
                    </a:cubicBezTo>
                    <a:cubicBezTo>
                      <a:pt x="84" y="338"/>
                      <a:pt x="1" y="779"/>
                      <a:pt x="215" y="1100"/>
                    </a:cubicBezTo>
                    <a:cubicBezTo>
                      <a:pt x="572" y="1624"/>
                      <a:pt x="989" y="2112"/>
                      <a:pt x="1477" y="2541"/>
                    </a:cubicBezTo>
                    <a:cubicBezTo>
                      <a:pt x="1608" y="2660"/>
                      <a:pt x="1775" y="2720"/>
                      <a:pt x="1941" y="2720"/>
                    </a:cubicBezTo>
                    <a:cubicBezTo>
                      <a:pt x="2144" y="2720"/>
                      <a:pt x="2334" y="2636"/>
                      <a:pt x="2477" y="2470"/>
                    </a:cubicBezTo>
                    <a:cubicBezTo>
                      <a:pt x="2739" y="2184"/>
                      <a:pt x="2703" y="1731"/>
                      <a:pt x="2418" y="1469"/>
                    </a:cubicBezTo>
                    <a:cubicBezTo>
                      <a:pt x="2025" y="1124"/>
                      <a:pt x="1679" y="731"/>
                      <a:pt x="1394" y="315"/>
                    </a:cubicBezTo>
                    <a:cubicBezTo>
                      <a:pt x="1259" y="113"/>
                      <a:pt x="1036" y="0"/>
                      <a:pt x="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5"/>
              <p:cNvSpPr/>
              <p:nvPr/>
            </p:nvSpPr>
            <p:spPr>
              <a:xfrm>
                <a:off x="4929728" y="2386420"/>
                <a:ext cx="101408" cy="69152"/>
              </a:xfrm>
              <a:custGeom>
                <a:avLst/>
                <a:gdLst/>
                <a:ahLst/>
                <a:cxnLst/>
                <a:rect l="l" t="t" r="r" b="b"/>
                <a:pathLst>
                  <a:path w="3169" h="2161" extrusionOk="0">
                    <a:moveTo>
                      <a:pt x="795" y="1"/>
                    </a:moveTo>
                    <a:cubicBezTo>
                      <a:pt x="504" y="1"/>
                      <a:pt x="236" y="189"/>
                      <a:pt x="132" y="481"/>
                    </a:cubicBezTo>
                    <a:cubicBezTo>
                      <a:pt x="1" y="851"/>
                      <a:pt x="203" y="1255"/>
                      <a:pt x="572" y="1386"/>
                    </a:cubicBezTo>
                    <a:cubicBezTo>
                      <a:pt x="1073" y="1553"/>
                      <a:pt x="1549" y="1779"/>
                      <a:pt x="1989" y="2053"/>
                    </a:cubicBezTo>
                    <a:cubicBezTo>
                      <a:pt x="2108" y="2124"/>
                      <a:pt x="2239" y="2160"/>
                      <a:pt x="2358" y="2160"/>
                    </a:cubicBezTo>
                    <a:cubicBezTo>
                      <a:pt x="2597" y="2160"/>
                      <a:pt x="2835" y="2041"/>
                      <a:pt x="2966" y="1827"/>
                    </a:cubicBezTo>
                    <a:cubicBezTo>
                      <a:pt x="3168" y="1493"/>
                      <a:pt x="3073" y="1053"/>
                      <a:pt x="2739" y="851"/>
                    </a:cubicBezTo>
                    <a:cubicBezTo>
                      <a:pt x="2204" y="517"/>
                      <a:pt x="1632" y="243"/>
                      <a:pt x="1025" y="41"/>
                    </a:cubicBezTo>
                    <a:cubicBezTo>
                      <a:pt x="948" y="14"/>
                      <a:pt x="871" y="1"/>
                      <a:pt x="7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5"/>
              <p:cNvSpPr/>
              <p:nvPr/>
            </p:nvSpPr>
            <p:spPr>
              <a:xfrm>
                <a:off x="5067680" y="2513428"/>
                <a:ext cx="60608" cy="99488"/>
              </a:xfrm>
              <a:custGeom>
                <a:avLst/>
                <a:gdLst/>
                <a:ahLst/>
                <a:cxnLst/>
                <a:rect l="l" t="t" r="r" b="b"/>
                <a:pathLst>
                  <a:path w="1894" h="3109" extrusionOk="0">
                    <a:moveTo>
                      <a:pt x="801" y="1"/>
                    </a:moveTo>
                    <a:cubicBezTo>
                      <a:pt x="717" y="1"/>
                      <a:pt x="632" y="16"/>
                      <a:pt x="548" y="49"/>
                    </a:cubicBezTo>
                    <a:cubicBezTo>
                      <a:pt x="179" y="191"/>
                      <a:pt x="0" y="596"/>
                      <a:pt x="143" y="965"/>
                    </a:cubicBezTo>
                    <a:cubicBezTo>
                      <a:pt x="322" y="1442"/>
                      <a:pt x="429" y="1942"/>
                      <a:pt x="452" y="2442"/>
                    </a:cubicBezTo>
                    <a:cubicBezTo>
                      <a:pt x="476" y="2811"/>
                      <a:pt x="786" y="3108"/>
                      <a:pt x="1167" y="3108"/>
                    </a:cubicBezTo>
                    <a:lnTo>
                      <a:pt x="1203" y="3108"/>
                    </a:lnTo>
                    <a:cubicBezTo>
                      <a:pt x="1595" y="3085"/>
                      <a:pt x="1893" y="2739"/>
                      <a:pt x="1869" y="2358"/>
                    </a:cubicBezTo>
                    <a:cubicBezTo>
                      <a:pt x="1834" y="1704"/>
                      <a:pt x="1691" y="1073"/>
                      <a:pt x="1465" y="453"/>
                    </a:cubicBezTo>
                    <a:cubicBezTo>
                      <a:pt x="1354" y="177"/>
                      <a:pt x="1087"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5"/>
              <p:cNvSpPr/>
              <p:nvPr/>
            </p:nvSpPr>
            <p:spPr>
              <a:xfrm>
                <a:off x="4548352" y="2082548"/>
                <a:ext cx="47680" cy="100608"/>
              </a:xfrm>
              <a:custGeom>
                <a:avLst/>
                <a:gdLst/>
                <a:ahLst/>
                <a:cxnLst/>
                <a:rect l="l" t="t" r="r" b="b"/>
                <a:pathLst>
                  <a:path w="1490" h="3144" extrusionOk="0">
                    <a:moveTo>
                      <a:pt x="739" y="0"/>
                    </a:moveTo>
                    <a:cubicBezTo>
                      <a:pt x="346" y="0"/>
                      <a:pt x="1" y="310"/>
                      <a:pt x="1" y="702"/>
                    </a:cubicBezTo>
                    <a:lnTo>
                      <a:pt x="1" y="2441"/>
                    </a:lnTo>
                    <a:cubicBezTo>
                      <a:pt x="1" y="2834"/>
                      <a:pt x="346" y="3143"/>
                      <a:pt x="739" y="3143"/>
                    </a:cubicBezTo>
                    <a:cubicBezTo>
                      <a:pt x="1132" y="3143"/>
                      <a:pt x="1489" y="2834"/>
                      <a:pt x="1489" y="2441"/>
                    </a:cubicBezTo>
                    <a:lnTo>
                      <a:pt x="1489" y="702"/>
                    </a:lnTo>
                    <a:cubicBezTo>
                      <a:pt x="1489" y="310"/>
                      <a:pt x="1132" y="0"/>
                      <a:pt x="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5"/>
              <p:cNvSpPr/>
              <p:nvPr/>
            </p:nvSpPr>
            <p:spPr>
              <a:xfrm>
                <a:off x="4997568" y="2695700"/>
                <a:ext cx="90688" cy="83712"/>
              </a:xfrm>
              <a:custGeom>
                <a:avLst/>
                <a:gdLst/>
                <a:ahLst/>
                <a:cxnLst/>
                <a:rect l="l" t="t" r="r" b="b"/>
                <a:pathLst>
                  <a:path w="2834" h="2616" extrusionOk="0">
                    <a:moveTo>
                      <a:pt x="2043" y="0"/>
                    </a:moveTo>
                    <a:cubicBezTo>
                      <a:pt x="1834" y="0"/>
                      <a:pt x="1626" y="92"/>
                      <a:pt x="1489" y="270"/>
                    </a:cubicBezTo>
                    <a:cubicBezTo>
                      <a:pt x="1167" y="663"/>
                      <a:pt x="798" y="1032"/>
                      <a:pt x="369" y="1353"/>
                    </a:cubicBezTo>
                    <a:cubicBezTo>
                      <a:pt x="60" y="1580"/>
                      <a:pt x="0" y="2032"/>
                      <a:pt x="238" y="2342"/>
                    </a:cubicBezTo>
                    <a:cubicBezTo>
                      <a:pt x="369" y="2520"/>
                      <a:pt x="584" y="2615"/>
                      <a:pt x="798" y="2615"/>
                    </a:cubicBezTo>
                    <a:cubicBezTo>
                      <a:pt x="953" y="2615"/>
                      <a:pt x="1096" y="2580"/>
                      <a:pt x="1227" y="2473"/>
                    </a:cubicBezTo>
                    <a:cubicBezTo>
                      <a:pt x="1739" y="2092"/>
                      <a:pt x="2203" y="1639"/>
                      <a:pt x="2596" y="1151"/>
                    </a:cubicBezTo>
                    <a:cubicBezTo>
                      <a:pt x="2834" y="841"/>
                      <a:pt x="2786" y="401"/>
                      <a:pt x="2477" y="151"/>
                    </a:cubicBezTo>
                    <a:cubicBezTo>
                      <a:pt x="2351" y="50"/>
                      <a:pt x="2196" y="0"/>
                      <a:pt x="2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5"/>
              <p:cNvSpPr/>
              <p:nvPr/>
            </p:nvSpPr>
            <p:spPr>
              <a:xfrm>
                <a:off x="4548352" y="1888980"/>
                <a:ext cx="47680" cy="100608"/>
              </a:xfrm>
              <a:custGeom>
                <a:avLst/>
                <a:gdLst/>
                <a:ahLst/>
                <a:cxnLst/>
                <a:rect l="l" t="t" r="r" b="b"/>
                <a:pathLst>
                  <a:path w="1490" h="3144" extrusionOk="0">
                    <a:moveTo>
                      <a:pt x="739" y="1"/>
                    </a:moveTo>
                    <a:cubicBezTo>
                      <a:pt x="346" y="1"/>
                      <a:pt x="1" y="310"/>
                      <a:pt x="1" y="703"/>
                    </a:cubicBezTo>
                    <a:lnTo>
                      <a:pt x="1" y="2441"/>
                    </a:lnTo>
                    <a:cubicBezTo>
                      <a:pt x="1" y="2834"/>
                      <a:pt x="346" y="3144"/>
                      <a:pt x="739" y="3144"/>
                    </a:cubicBezTo>
                    <a:cubicBezTo>
                      <a:pt x="1132" y="3144"/>
                      <a:pt x="1489" y="2834"/>
                      <a:pt x="1489" y="2441"/>
                    </a:cubicBezTo>
                    <a:lnTo>
                      <a:pt x="1489" y="703"/>
                    </a:lnTo>
                    <a:cubicBezTo>
                      <a:pt x="1489" y="310"/>
                      <a:pt x="1132"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5"/>
              <p:cNvSpPr/>
              <p:nvPr/>
            </p:nvSpPr>
            <p:spPr>
              <a:xfrm>
                <a:off x="4739232" y="2368404"/>
                <a:ext cx="102144" cy="50976"/>
              </a:xfrm>
              <a:custGeom>
                <a:avLst/>
                <a:gdLst/>
                <a:ahLst/>
                <a:cxnLst/>
                <a:rect l="l" t="t" r="r" b="b"/>
                <a:pathLst>
                  <a:path w="3192" h="1593" extrusionOk="0">
                    <a:moveTo>
                      <a:pt x="762" y="0"/>
                    </a:moveTo>
                    <a:cubicBezTo>
                      <a:pt x="421" y="0"/>
                      <a:pt x="114" y="248"/>
                      <a:pt x="60" y="604"/>
                    </a:cubicBezTo>
                    <a:cubicBezTo>
                      <a:pt x="1" y="985"/>
                      <a:pt x="263" y="1378"/>
                      <a:pt x="644" y="1449"/>
                    </a:cubicBezTo>
                    <a:cubicBezTo>
                      <a:pt x="1132" y="1521"/>
                      <a:pt x="1632" y="1592"/>
                      <a:pt x="2132" y="1592"/>
                    </a:cubicBezTo>
                    <a:lnTo>
                      <a:pt x="2489" y="1592"/>
                    </a:lnTo>
                    <a:cubicBezTo>
                      <a:pt x="2870" y="1592"/>
                      <a:pt x="3192" y="1247"/>
                      <a:pt x="3192" y="854"/>
                    </a:cubicBezTo>
                    <a:cubicBezTo>
                      <a:pt x="3192" y="461"/>
                      <a:pt x="2870" y="104"/>
                      <a:pt x="2489" y="104"/>
                    </a:cubicBezTo>
                    <a:lnTo>
                      <a:pt x="2132" y="104"/>
                    </a:lnTo>
                    <a:cubicBezTo>
                      <a:pt x="1703" y="104"/>
                      <a:pt x="1287" y="80"/>
                      <a:pt x="870" y="9"/>
                    </a:cubicBezTo>
                    <a:cubicBezTo>
                      <a:pt x="834" y="3"/>
                      <a:pt x="798" y="0"/>
                      <a:pt x="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5"/>
              <p:cNvSpPr/>
              <p:nvPr/>
            </p:nvSpPr>
            <p:spPr>
              <a:xfrm>
                <a:off x="4548352" y="1725908"/>
                <a:ext cx="47680" cy="72800"/>
              </a:xfrm>
              <a:custGeom>
                <a:avLst/>
                <a:gdLst/>
                <a:ahLst/>
                <a:cxnLst/>
                <a:rect l="l" t="t" r="r" b="b"/>
                <a:pathLst>
                  <a:path w="1490" h="2275" extrusionOk="0">
                    <a:moveTo>
                      <a:pt x="739" y="1"/>
                    </a:moveTo>
                    <a:cubicBezTo>
                      <a:pt x="346" y="1"/>
                      <a:pt x="1" y="322"/>
                      <a:pt x="1" y="715"/>
                    </a:cubicBezTo>
                    <a:lnTo>
                      <a:pt x="1" y="1572"/>
                    </a:lnTo>
                    <a:cubicBezTo>
                      <a:pt x="1" y="1965"/>
                      <a:pt x="346" y="2275"/>
                      <a:pt x="739" y="2275"/>
                    </a:cubicBezTo>
                    <a:cubicBezTo>
                      <a:pt x="1132" y="2275"/>
                      <a:pt x="1489" y="1965"/>
                      <a:pt x="1489" y="1572"/>
                    </a:cubicBezTo>
                    <a:lnTo>
                      <a:pt x="1489" y="715"/>
                    </a:lnTo>
                    <a:cubicBezTo>
                      <a:pt x="1489" y="322"/>
                      <a:pt x="1132"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6"/>
        <p:cNvGrpSpPr/>
        <p:nvPr/>
      </p:nvGrpSpPr>
      <p:grpSpPr>
        <a:xfrm>
          <a:off x="0" y="0"/>
          <a:ext cx="0" cy="0"/>
          <a:chOff x="0" y="0"/>
          <a:chExt cx="0" cy="0"/>
        </a:xfrm>
      </p:grpSpPr>
      <p:sp>
        <p:nvSpPr>
          <p:cNvPr id="907" name="Google Shape;907;p96"/>
          <p:cNvSpPr txBox="1"/>
          <p:nvPr/>
        </p:nvSpPr>
        <p:spPr>
          <a:xfrm>
            <a:off x="1893300" y="0"/>
            <a:ext cx="5357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rgbClr val="232323"/>
                </a:solidFill>
                <a:latin typeface="Montserrat ExtraBold"/>
                <a:ea typeface="Montserrat ExtraBold"/>
                <a:cs typeface="Montserrat ExtraBold"/>
                <a:sym typeface="Montserrat ExtraBold"/>
              </a:rPr>
              <a:t>MARKETING PLAN</a:t>
            </a:r>
            <a:endParaRPr sz="2500">
              <a:solidFill>
                <a:srgbClr val="232323"/>
              </a:solidFill>
              <a:latin typeface="Montserrat ExtraBold"/>
              <a:ea typeface="Montserrat ExtraBold"/>
              <a:cs typeface="Montserrat ExtraBold"/>
              <a:sym typeface="Montserrat ExtraBold"/>
            </a:endParaRPr>
          </a:p>
          <a:p>
            <a:pPr marL="0" lvl="0" indent="0" algn="ctr" rtl="0">
              <a:spcBef>
                <a:spcPts val="0"/>
              </a:spcBef>
              <a:spcAft>
                <a:spcPts val="0"/>
              </a:spcAft>
              <a:buNone/>
            </a:pPr>
            <a:r>
              <a:rPr lang="en" sz="1500" i="1">
                <a:solidFill>
                  <a:srgbClr val="232323"/>
                </a:solidFill>
                <a:latin typeface="Montserrat"/>
                <a:ea typeface="Montserrat"/>
                <a:cs typeface="Montserrat"/>
                <a:sym typeface="Montserrat"/>
              </a:rPr>
              <a:t>how we are going to get our message to consumers</a:t>
            </a:r>
            <a:endParaRPr sz="1500" i="1">
              <a:solidFill>
                <a:srgbClr val="232323"/>
              </a:solidFill>
              <a:latin typeface="Montserrat"/>
              <a:ea typeface="Montserrat"/>
              <a:cs typeface="Montserrat"/>
              <a:sym typeface="Montserrat"/>
            </a:endParaRPr>
          </a:p>
        </p:txBody>
      </p:sp>
      <p:sp>
        <p:nvSpPr>
          <p:cNvPr id="908" name="Google Shape;908;p96"/>
          <p:cNvSpPr txBox="1"/>
          <p:nvPr/>
        </p:nvSpPr>
        <p:spPr>
          <a:xfrm>
            <a:off x="150825" y="929900"/>
            <a:ext cx="8811300" cy="40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Work Sans"/>
                <a:ea typeface="Work Sans"/>
                <a:cs typeface="Work Sans"/>
                <a:sym typeface="Work Sans"/>
              </a:rPr>
              <a:t>One key perk of a startup in the teen safety space is the amount of resources and organizations with aligned interests. The Department of Transportation and other </a:t>
            </a:r>
            <a:r>
              <a:rPr lang="en" sz="1700" b="1">
                <a:latin typeface="Work Sans"/>
                <a:ea typeface="Work Sans"/>
                <a:cs typeface="Work Sans"/>
                <a:sym typeface="Work Sans"/>
              </a:rPr>
              <a:t>government agencies </a:t>
            </a:r>
            <a:r>
              <a:rPr lang="en" sz="1700">
                <a:latin typeface="Work Sans"/>
                <a:ea typeface="Work Sans"/>
                <a:cs typeface="Work Sans"/>
                <a:sym typeface="Work Sans"/>
              </a:rPr>
              <a:t>spend hundreds of millions of dollars each year educating drivers on safe driving habits, giving grants to car safety related technologies, promoting technology solutions and much more. The safety category has some of the </a:t>
            </a:r>
            <a:r>
              <a:rPr lang="en" sz="1700" b="1">
                <a:latin typeface="Work Sans"/>
                <a:ea typeface="Work Sans"/>
                <a:cs typeface="Work Sans"/>
                <a:sym typeface="Work Sans"/>
              </a:rPr>
              <a:t>highest net promoter scores</a:t>
            </a:r>
            <a:r>
              <a:rPr lang="en" sz="1700">
                <a:latin typeface="Work Sans"/>
                <a:ea typeface="Work Sans"/>
                <a:cs typeface="Work Sans"/>
                <a:sym typeface="Work Sans"/>
              </a:rPr>
              <a:t> - everyone has a story of a texting and driving accident. Unfortunately, there are many </a:t>
            </a:r>
            <a:r>
              <a:rPr lang="en" sz="1700" b="1">
                <a:latin typeface="Work Sans"/>
                <a:ea typeface="Work Sans"/>
                <a:cs typeface="Work Sans"/>
                <a:sym typeface="Work Sans"/>
              </a:rPr>
              <a:t>charities/ non-profits </a:t>
            </a:r>
            <a:r>
              <a:rPr lang="en" sz="1700">
                <a:latin typeface="Work Sans"/>
                <a:ea typeface="Work Sans"/>
                <a:cs typeface="Work Sans"/>
                <a:sym typeface="Work Sans"/>
              </a:rPr>
              <a:t>born out of tragedies. These organizations work with companies like PhoneBelt to promote their solutions. High schools and school districts host distracted </a:t>
            </a:r>
            <a:r>
              <a:rPr lang="en" sz="1700" b="1">
                <a:latin typeface="Work Sans"/>
                <a:ea typeface="Work Sans"/>
                <a:cs typeface="Work Sans"/>
                <a:sym typeface="Work Sans"/>
              </a:rPr>
              <a:t>driving month and red ribbon week</a:t>
            </a:r>
            <a:r>
              <a:rPr lang="en" sz="1700">
                <a:latin typeface="Work Sans"/>
                <a:ea typeface="Work Sans"/>
                <a:cs typeface="Work Sans"/>
                <a:sym typeface="Work Sans"/>
              </a:rPr>
              <a:t> campaigns to promote safer driving. </a:t>
            </a:r>
            <a:r>
              <a:rPr lang="en" sz="1700" b="1">
                <a:latin typeface="Work Sans"/>
                <a:ea typeface="Work Sans"/>
                <a:cs typeface="Work Sans"/>
                <a:sym typeface="Work Sans"/>
              </a:rPr>
              <a:t>Driving schools</a:t>
            </a:r>
            <a:r>
              <a:rPr lang="en" sz="1700">
                <a:latin typeface="Work Sans"/>
                <a:ea typeface="Work Sans"/>
                <a:cs typeface="Work Sans"/>
                <a:sym typeface="Work Sans"/>
              </a:rPr>
              <a:t> are partners with aligned interests of teen car safety and are direct conduits to our target customers, parents of teenagers. Countless grants from </a:t>
            </a:r>
            <a:r>
              <a:rPr lang="en" sz="1700" b="1">
                <a:latin typeface="Work Sans"/>
                <a:ea typeface="Work Sans"/>
                <a:cs typeface="Work Sans"/>
                <a:sym typeface="Work Sans"/>
              </a:rPr>
              <a:t>insurance companies</a:t>
            </a:r>
            <a:r>
              <a:rPr lang="en" sz="1700">
                <a:latin typeface="Work Sans"/>
                <a:ea typeface="Work Sans"/>
                <a:cs typeface="Work Sans"/>
                <a:sym typeface="Work Sans"/>
              </a:rPr>
              <a:t> for the commercialization of safety related technology and insurers have a long history of helping promote such products. </a:t>
            </a:r>
            <a:endParaRPr sz="1700">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12"/>
        <p:cNvGrpSpPr/>
        <p:nvPr/>
      </p:nvGrpSpPr>
      <p:grpSpPr>
        <a:xfrm>
          <a:off x="0" y="0"/>
          <a:ext cx="0" cy="0"/>
          <a:chOff x="0" y="0"/>
          <a:chExt cx="0" cy="0"/>
        </a:xfrm>
      </p:grpSpPr>
      <p:pic>
        <p:nvPicPr>
          <p:cNvPr id="913" name="Google Shape;913;p97"/>
          <p:cNvPicPr preferRelativeResize="0">
            <a:picLocks noGrp="1"/>
          </p:cNvPicPr>
          <p:nvPr>
            <p:ph type="pic" idx="2"/>
          </p:nvPr>
        </p:nvPicPr>
        <p:blipFill rotWithShape="1">
          <a:blip r:embed="rId3">
            <a:alphaModFix/>
          </a:blip>
          <a:srcRect l="22320" r="22320"/>
          <a:stretch/>
        </p:blipFill>
        <p:spPr>
          <a:xfrm>
            <a:off x="4934125" y="495300"/>
            <a:ext cx="3818400" cy="4648200"/>
          </a:xfrm>
          <a:prstGeom prst="rect">
            <a:avLst/>
          </a:prstGeom>
          <a:noFill/>
          <a:ln>
            <a:noFill/>
          </a:ln>
        </p:spPr>
      </p:pic>
      <p:sp>
        <p:nvSpPr>
          <p:cNvPr id="914" name="Google Shape;914;p97"/>
          <p:cNvSpPr txBox="1">
            <a:spLocks noGrp="1"/>
          </p:cNvSpPr>
          <p:nvPr>
            <p:ph type="title" idx="4294967295"/>
          </p:nvPr>
        </p:nvSpPr>
        <p:spPr>
          <a:xfrm>
            <a:off x="715100" y="1339450"/>
            <a:ext cx="1786800" cy="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915" name="Google Shape;915;p97"/>
          <p:cNvSpPr txBox="1">
            <a:spLocks noGrp="1"/>
          </p:cNvSpPr>
          <p:nvPr>
            <p:ph type="title" idx="4294967295"/>
          </p:nvPr>
        </p:nvSpPr>
        <p:spPr>
          <a:xfrm>
            <a:off x="715100" y="3086075"/>
            <a:ext cx="4276800" cy="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Us</a:t>
            </a:r>
            <a:endParaRPr/>
          </a:p>
        </p:txBody>
      </p:sp>
      <p:sp>
        <p:nvSpPr>
          <p:cNvPr id="916" name="Google Shape;916;p97"/>
          <p:cNvSpPr/>
          <p:nvPr/>
        </p:nvSpPr>
        <p:spPr>
          <a:xfrm>
            <a:off x="715100" y="2050149"/>
            <a:ext cx="1095300" cy="19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1"/>
          <p:cNvSpPr txBox="1">
            <a:spLocks noGrp="1"/>
          </p:cNvSpPr>
          <p:nvPr>
            <p:ph type="subTitle" idx="4294967295"/>
          </p:nvPr>
        </p:nvSpPr>
        <p:spPr>
          <a:xfrm>
            <a:off x="1839153" y="973253"/>
            <a:ext cx="25338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sp>
        <p:nvSpPr>
          <p:cNvPr id="602" name="Google Shape;602;p71"/>
          <p:cNvSpPr txBox="1">
            <a:spLocks noGrp="1"/>
          </p:cNvSpPr>
          <p:nvPr>
            <p:ph type="title" idx="4294967295"/>
          </p:nvPr>
        </p:nvSpPr>
        <p:spPr>
          <a:xfrm>
            <a:off x="910450" y="710975"/>
            <a:ext cx="827100" cy="7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603" name="Google Shape;603;p71"/>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OUTLINE</a:t>
            </a:r>
            <a:endParaRPr sz="2500"/>
          </a:p>
        </p:txBody>
      </p:sp>
      <p:sp>
        <p:nvSpPr>
          <p:cNvPr id="604" name="Google Shape;604;p71"/>
          <p:cNvSpPr txBox="1">
            <a:spLocks noGrp="1"/>
          </p:cNvSpPr>
          <p:nvPr>
            <p:ph type="title" idx="4294967295"/>
          </p:nvPr>
        </p:nvSpPr>
        <p:spPr>
          <a:xfrm>
            <a:off x="910450" y="2120512"/>
            <a:ext cx="827100" cy="7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605" name="Google Shape;605;p71"/>
          <p:cNvSpPr txBox="1">
            <a:spLocks noGrp="1"/>
          </p:cNvSpPr>
          <p:nvPr>
            <p:ph type="subTitle" idx="4294967295"/>
          </p:nvPr>
        </p:nvSpPr>
        <p:spPr>
          <a:xfrm>
            <a:off x="1839153" y="2382790"/>
            <a:ext cx="25338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Solutions</a:t>
            </a:r>
            <a:endParaRPr/>
          </a:p>
        </p:txBody>
      </p:sp>
      <p:sp>
        <p:nvSpPr>
          <p:cNvPr id="606" name="Google Shape;606;p71"/>
          <p:cNvSpPr txBox="1">
            <a:spLocks noGrp="1"/>
          </p:cNvSpPr>
          <p:nvPr>
            <p:ph type="title" idx="4294967295"/>
          </p:nvPr>
        </p:nvSpPr>
        <p:spPr>
          <a:xfrm>
            <a:off x="4708197" y="710975"/>
            <a:ext cx="827100" cy="7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607" name="Google Shape;607;p71"/>
          <p:cNvSpPr txBox="1">
            <a:spLocks noGrp="1"/>
          </p:cNvSpPr>
          <p:nvPr>
            <p:ph type="subTitle" idx="4294967295"/>
          </p:nvPr>
        </p:nvSpPr>
        <p:spPr>
          <a:xfrm>
            <a:off x="5636900" y="973252"/>
            <a:ext cx="25338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Analysis</a:t>
            </a:r>
            <a:endParaRPr/>
          </a:p>
        </p:txBody>
      </p:sp>
      <p:sp>
        <p:nvSpPr>
          <p:cNvPr id="608" name="Google Shape;608;p71"/>
          <p:cNvSpPr txBox="1">
            <a:spLocks noGrp="1"/>
          </p:cNvSpPr>
          <p:nvPr>
            <p:ph type="title" idx="4294967295"/>
          </p:nvPr>
        </p:nvSpPr>
        <p:spPr>
          <a:xfrm>
            <a:off x="4708197" y="2120512"/>
            <a:ext cx="827100" cy="7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609" name="Google Shape;609;p71"/>
          <p:cNvSpPr txBox="1">
            <a:spLocks noGrp="1"/>
          </p:cNvSpPr>
          <p:nvPr>
            <p:ph type="subTitle" idx="4294967295"/>
          </p:nvPr>
        </p:nvSpPr>
        <p:spPr>
          <a:xfrm>
            <a:off x="5636900" y="2382790"/>
            <a:ext cx="32694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PhoneBelt</a:t>
            </a:r>
            <a:endParaRPr/>
          </a:p>
        </p:txBody>
      </p:sp>
      <p:sp>
        <p:nvSpPr>
          <p:cNvPr id="610" name="Google Shape;610;p71"/>
          <p:cNvSpPr/>
          <p:nvPr/>
        </p:nvSpPr>
        <p:spPr>
          <a:xfrm>
            <a:off x="910450" y="1447024"/>
            <a:ext cx="827100" cy="2325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1"/>
          <p:cNvSpPr/>
          <p:nvPr/>
        </p:nvSpPr>
        <p:spPr>
          <a:xfrm>
            <a:off x="4708197" y="2856561"/>
            <a:ext cx="827100" cy="2325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1"/>
          <p:cNvSpPr/>
          <p:nvPr/>
        </p:nvSpPr>
        <p:spPr>
          <a:xfrm>
            <a:off x="910450" y="2864776"/>
            <a:ext cx="827100" cy="2325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1"/>
          <p:cNvSpPr/>
          <p:nvPr/>
        </p:nvSpPr>
        <p:spPr>
          <a:xfrm>
            <a:off x="4708197" y="1463454"/>
            <a:ext cx="827100" cy="2325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1"/>
          <p:cNvSpPr txBox="1">
            <a:spLocks noGrp="1"/>
          </p:cNvSpPr>
          <p:nvPr>
            <p:ph type="title" idx="4294967295"/>
          </p:nvPr>
        </p:nvSpPr>
        <p:spPr>
          <a:xfrm>
            <a:off x="910447" y="3440900"/>
            <a:ext cx="827100" cy="7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615" name="Google Shape;615;p71"/>
          <p:cNvSpPr txBox="1">
            <a:spLocks noGrp="1"/>
          </p:cNvSpPr>
          <p:nvPr>
            <p:ph type="subTitle" idx="4294967295"/>
          </p:nvPr>
        </p:nvSpPr>
        <p:spPr>
          <a:xfrm>
            <a:off x="1839150" y="3859702"/>
            <a:ext cx="25338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Introducing PhoneBelt</a:t>
            </a:r>
            <a:endParaRPr/>
          </a:p>
        </p:txBody>
      </p:sp>
      <p:sp>
        <p:nvSpPr>
          <p:cNvPr id="616" name="Google Shape;616;p71"/>
          <p:cNvSpPr/>
          <p:nvPr/>
        </p:nvSpPr>
        <p:spPr>
          <a:xfrm>
            <a:off x="910447" y="4193379"/>
            <a:ext cx="827100" cy="2325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1"/>
          <p:cNvSpPr txBox="1">
            <a:spLocks noGrp="1"/>
          </p:cNvSpPr>
          <p:nvPr>
            <p:ph type="title" idx="4294967295"/>
          </p:nvPr>
        </p:nvSpPr>
        <p:spPr>
          <a:xfrm>
            <a:off x="4708197" y="3447538"/>
            <a:ext cx="827100" cy="7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sp>
        <p:nvSpPr>
          <p:cNvPr id="618" name="Google Shape;618;p71"/>
          <p:cNvSpPr txBox="1">
            <a:spLocks noGrp="1"/>
          </p:cNvSpPr>
          <p:nvPr>
            <p:ph type="subTitle" idx="4294967295"/>
          </p:nvPr>
        </p:nvSpPr>
        <p:spPr>
          <a:xfrm>
            <a:off x="5636900" y="3709814"/>
            <a:ext cx="2533800" cy="4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Grant Questions</a:t>
            </a:r>
            <a:endParaRPr/>
          </a:p>
        </p:txBody>
      </p:sp>
      <p:sp>
        <p:nvSpPr>
          <p:cNvPr id="619" name="Google Shape;619;p71"/>
          <p:cNvSpPr/>
          <p:nvPr/>
        </p:nvSpPr>
        <p:spPr>
          <a:xfrm>
            <a:off x="4708197" y="4200017"/>
            <a:ext cx="827100" cy="232500"/>
          </a:xfrm>
          <a:prstGeom prst="rect">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7"/>
        <p:cNvGrpSpPr/>
        <p:nvPr/>
      </p:nvGrpSpPr>
      <p:grpSpPr>
        <a:xfrm>
          <a:off x="0" y="0"/>
          <a:ext cx="0" cy="0"/>
          <a:chOff x="0" y="0"/>
          <a:chExt cx="0" cy="0"/>
        </a:xfrm>
      </p:grpSpPr>
      <p:sp>
        <p:nvSpPr>
          <p:cNvPr id="938" name="Google Shape;938;p99"/>
          <p:cNvSpPr txBox="1"/>
          <p:nvPr/>
        </p:nvSpPr>
        <p:spPr>
          <a:xfrm>
            <a:off x="977700" y="0"/>
            <a:ext cx="7188600" cy="7581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r>
              <a:rPr lang="en" sz="2500">
                <a:solidFill>
                  <a:srgbClr val="191919"/>
                </a:solidFill>
                <a:latin typeface="Montserrat ExtraBold"/>
                <a:ea typeface="Montserrat ExtraBold"/>
                <a:cs typeface="Montserrat ExtraBold"/>
                <a:sym typeface="Montserrat ExtraBold"/>
              </a:rPr>
              <a:t>PREVIOUS MILESTONES</a:t>
            </a:r>
            <a:endParaRPr sz="2500">
              <a:solidFill>
                <a:srgbClr val="191919"/>
              </a:solidFill>
              <a:latin typeface="Montserrat ExtraBold"/>
              <a:ea typeface="Montserrat ExtraBold"/>
              <a:cs typeface="Montserrat ExtraBold"/>
              <a:sym typeface="Montserrat ExtraBold"/>
            </a:endParaRPr>
          </a:p>
        </p:txBody>
      </p:sp>
      <p:pic>
        <p:nvPicPr>
          <p:cNvPr id="940" name="Google Shape;940;p99"/>
          <p:cNvPicPr preferRelativeResize="0"/>
          <p:nvPr/>
        </p:nvPicPr>
        <p:blipFill rotWithShape="1">
          <a:blip r:embed="rId3">
            <a:alphaModFix/>
          </a:blip>
          <a:srcRect l="11652" r="7428"/>
          <a:stretch/>
        </p:blipFill>
        <p:spPr>
          <a:xfrm rot="5400000">
            <a:off x="1007673" y="443576"/>
            <a:ext cx="1821620" cy="2128818"/>
          </a:xfrm>
          <a:prstGeom prst="rect">
            <a:avLst/>
          </a:prstGeom>
          <a:noFill/>
          <a:ln>
            <a:noFill/>
          </a:ln>
        </p:spPr>
      </p:pic>
      <p:pic>
        <p:nvPicPr>
          <p:cNvPr id="941" name="Google Shape;941;p99"/>
          <p:cNvPicPr preferRelativeResize="0"/>
          <p:nvPr/>
        </p:nvPicPr>
        <p:blipFill rotWithShape="1">
          <a:blip r:embed="rId4">
            <a:alphaModFix/>
          </a:blip>
          <a:srcRect t="20394" b="16053"/>
          <a:stretch/>
        </p:blipFill>
        <p:spPr>
          <a:xfrm>
            <a:off x="878324" y="2908470"/>
            <a:ext cx="2127176" cy="1846907"/>
          </a:xfrm>
          <a:prstGeom prst="rect">
            <a:avLst/>
          </a:prstGeom>
          <a:noFill/>
          <a:ln>
            <a:noFill/>
          </a:ln>
        </p:spPr>
      </p:pic>
      <p:pic>
        <p:nvPicPr>
          <p:cNvPr id="943" name="Google Shape;943;p99"/>
          <p:cNvPicPr preferRelativeResize="0"/>
          <p:nvPr/>
        </p:nvPicPr>
        <p:blipFill rotWithShape="1">
          <a:blip r:embed="rId5">
            <a:alphaModFix/>
          </a:blip>
          <a:srcRect l="13366" t="1656" r="18332" b="15100"/>
          <a:stretch/>
        </p:blipFill>
        <p:spPr>
          <a:xfrm>
            <a:off x="3590409" y="2940730"/>
            <a:ext cx="1894605" cy="1688960"/>
          </a:xfrm>
          <a:prstGeom prst="rect">
            <a:avLst/>
          </a:prstGeom>
          <a:noFill/>
          <a:ln>
            <a:noFill/>
          </a:ln>
        </p:spPr>
      </p:pic>
      <p:pic>
        <p:nvPicPr>
          <p:cNvPr id="944" name="Google Shape;944;p99"/>
          <p:cNvPicPr preferRelativeResize="0"/>
          <p:nvPr/>
        </p:nvPicPr>
        <p:blipFill rotWithShape="1">
          <a:blip r:embed="rId6">
            <a:alphaModFix/>
          </a:blip>
          <a:srcRect l="4138" r="5698"/>
          <a:stretch/>
        </p:blipFill>
        <p:spPr>
          <a:xfrm>
            <a:off x="5986151" y="2920321"/>
            <a:ext cx="2128824" cy="1731397"/>
          </a:xfrm>
          <a:prstGeom prst="rect">
            <a:avLst/>
          </a:prstGeom>
          <a:noFill/>
          <a:ln>
            <a:noFill/>
          </a:ln>
        </p:spPr>
      </p:pic>
      <p:sp>
        <p:nvSpPr>
          <p:cNvPr id="945" name="Google Shape;945;p99"/>
          <p:cNvSpPr txBox="1"/>
          <p:nvPr/>
        </p:nvSpPr>
        <p:spPr>
          <a:xfrm>
            <a:off x="1145195" y="2378514"/>
            <a:ext cx="1524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191919"/>
                </a:solidFill>
                <a:latin typeface="Montserrat ExtraBold"/>
                <a:ea typeface="Montserrat ExtraBold"/>
                <a:cs typeface="Montserrat ExtraBold"/>
                <a:sym typeface="Montserrat ExtraBold"/>
              </a:rPr>
              <a:t>Enclosure Designed</a:t>
            </a:r>
            <a:endParaRPr dirty="0">
              <a:solidFill>
                <a:srgbClr val="191919"/>
              </a:solidFill>
              <a:latin typeface="Montserrat ExtraBold"/>
              <a:ea typeface="Montserrat ExtraBold"/>
              <a:cs typeface="Montserrat ExtraBold"/>
              <a:sym typeface="Montserrat ExtraBold"/>
            </a:endParaRPr>
          </a:p>
        </p:txBody>
      </p:sp>
      <p:sp>
        <p:nvSpPr>
          <p:cNvPr id="946" name="Google Shape;946;p99"/>
          <p:cNvSpPr txBox="1"/>
          <p:nvPr/>
        </p:nvSpPr>
        <p:spPr>
          <a:xfrm>
            <a:off x="6409720" y="2411597"/>
            <a:ext cx="134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191919"/>
                </a:solidFill>
                <a:latin typeface="Montserrat ExtraBold"/>
                <a:ea typeface="Montserrat ExtraBold"/>
                <a:cs typeface="Montserrat ExtraBold"/>
                <a:sym typeface="Montserrat ExtraBold"/>
              </a:rPr>
              <a:t>Schematic</a:t>
            </a:r>
            <a:endParaRPr dirty="0">
              <a:solidFill>
                <a:srgbClr val="191919"/>
              </a:solidFill>
              <a:latin typeface="Montserrat ExtraBold"/>
              <a:ea typeface="Montserrat ExtraBold"/>
              <a:cs typeface="Montserrat ExtraBold"/>
              <a:sym typeface="Montserrat ExtraBold"/>
            </a:endParaRPr>
          </a:p>
        </p:txBody>
      </p:sp>
      <p:sp>
        <p:nvSpPr>
          <p:cNvPr id="947" name="Google Shape;947;p99"/>
          <p:cNvSpPr txBox="1"/>
          <p:nvPr/>
        </p:nvSpPr>
        <p:spPr>
          <a:xfrm>
            <a:off x="3701131" y="2316011"/>
            <a:ext cx="1589400" cy="400079"/>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191919"/>
                </a:solidFill>
                <a:latin typeface="Montserrat ExtraBold"/>
                <a:ea typeface="Montserrat ExtraBold"/>
                <a:cs typeface="Montserrat ExtraBold"/>
                <a:sym typeface="Montserrat ExtraBold"/>
              </a:rPr>
              <a:t>MVP</a:t>
            </a:r>
            <a:endParaRPr dirty="0">
              <a:solidFill>
                <a:srgbClr val="191919"/>
              </a:solidFill>
              <a:latin typeface="Montserrat ExtraBold"/>
              <a:ea typeface="Montserrat ExtraBold"/>
              <a:cs typeface="Montserrat ExtraBold"/>
              <a:sym typeface="Montserrat ExtraBold"/>
            </a:endParaRPr>
          </a:p>
        </p:txBody>
      </p:sp>
      <p:sp>
        <p:nvSpPr>
          <p:cNvPr id="948" name="Google Shape;948;p99"/>
          <p:cNvSpPr txBox="1"/>
          <p:nvPr/>
        </p:nvSpPr>
        <p:spPr>
          <a:xfrm>
            <a:off x="1404665" y="4640799"/>
            <a:ext cx="1037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91919"/>
                </a:solidFill>
                <a:latin typeface="Montserrat ExtraBold"/>
                <a:ea typeface="Montserrat ExtraBold"/>
                <a:cs typeface="Montserrat ExtraBold"/>
                <a:sym typeface="Montserrat ExtraBold"/>
              </a:rPr>
              <a:t>Custom PCB</a:t>
            </a:r>
            <a:endParaRPr>
              <a:solidFill>
                <a:srgbClr val="191919"/>
              </a:solidFill>
              <a:latin typeface="Montserrat ExtraBold"/>
              <a:ea typeface="Montserrat ExtraBold"/>
              <a:cs typeface="Montserrat ExtraBold"/>
              <a:sym typeface="Montserrat ExtraBold"/>
            </a:endParaRPr>
          </a:p>
        </p:txBody>
      </p:sp>
      <p:sp>
        <p:nvSpPr>
          <p:cNvPr id="949" name="Google Shape;949;p99"/>
          <p:cNvSpPr txBox="1"/>
          <p:nvPr/>
        </p:nvSpPr>
        <p:spPr>
          <a:xfrm>
            <a:off x="6296028" y="4548801"/>
            <a:ext cx="1509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91919"/>
                </a:solidFill>
                <a:latin typeface="Montserrat ExtraBold"/>
                <a:ea typeface="Montserrat ExtraBold"/>
                <a:cs typeface="Montserrat ExtraBold"/>
                <a:sym typeface="Montserrat ExtraBold"/>
              </a:rPr>
              <a:t>Patent Pending</a:t>
            </a:r>
            <a:endParaRPr>
              <a:solidFill>
                <a:srgbClr val="191919"/>
              </a:solidFill>
              <a:latin typeface="Montserrat ExtraBold"/>
              <a:ea typeface="Montserrat ExtraBold"/>
              <a:cs typeface="Montserrat ExtraBold"/>
              <a:sym typeface="Montserrat ExtraBold"/>
            </a:endParaRPr>
          </a:p>
        </p:txBody>
      </p:sp>
      <p:sp>
        <p:nvSpPr>
          <p:cNvPr id="950" name="Google Shape;950;p99"/>
          <p:cNvSpPr txBox="1"/>
          <p:nvPr/>
        </p:nvSpPr>
        <p:spPr>
          <a:xfrm>
            <a:off x="3735149" y="4670275"/>
            <a:ext cx="1515900" cy="400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91919"/>
                </a:solidFill>
                <a:latin typeface="Montserrat ExtraBold"/>
                <a:ea typeface="Montserrat ExtraBold"/>
                <a:cs typeface="Montserrat ExtraBold"/>
                <a:sym typeface="Montserrat ExtraBold"/>
              </a:rPr>
              <a:t>Legal Entity</a:t>
            </a:r>
            <a:endParaRPr>
              <a:solidFill>
                <a:srgbClr val="191919"/>
              </a:solidFill>
              <a:latin typeface="Montserrat ExtraBold"/>
              <a:ea typeface="Montserrat ExtraBold"/>
              <a:cs typeface="Montserrat ExtraBold"/>
              <a:sym typeface="Montserrat ExtraBold"/>
            </a:endParaRPr>
          </a:p>
        </p:txBody>
      </p:sp>
      <p:pic>
        <p:nvPicPr>
          <p:cNvPr id="3" name="Google Shape;923;p98">
            <a:extLst>
              <a:ext uri="{FF2B5EF4-FFF2-40B4-BE49-F238E27FC236}">
                <a16:creationId xmlns:a16="http://schemas.microsoft.com/office/drawing/2014/main" id="{ED484206-1045-94DD-C23D-6BB9AF459A1E}"/>
              </a:ext>
            </a:extLst>
          </p:cNvPr>
          <p:cNvPicPr preferRelativeResize="0"/>
          <p:nvPr/>
        </p:nvPicPr>
        <p:blipFill rotWithShape="1">
          <a:blip r:embed="rId7">
            <a:alphaModFix/>
          </a:blip>
          <a:srcRect l="4186" t="26328" r="2573" b="6403"/>
          <a:stretch/>
        </p:blipFill>
        <p:spPr>
          <a:xfrm>
            <a:off x="3568702" y="594723"/>
            <a:ext cx="1938017" cy="1824072"/>
          </a:xfrm>
          <a:prstGeom prst="rect">
            <a:avLst/>
          </a:prstGeom>
          <a:noFill/>
          <a:ln>
            <a:noFill/>
          </a:ln>
        </p:spPr>
      </p:pic>
      <p:pic>
        <p:nvPicPr>
          <p:cNvPr id="4" name="Google Shape;925;p98">
            <a:extLst>
              <a:ext uri="{FF2B5EF4-FFF2-40B4-BE49-F238E27FC236}">
                <a16:creationId xmlns:a16="http://schemas.microsoft.com/office/drawing/2014/main" id="{30DC4B6E-97C1-207F-06CF-FC418137CC2E}"/>
              </a:ext>
            </a:extLst>
          </p:cNvPr>
          <p:cNvPicPr preferRelativeResize="0"/>
          <p:nvPr/>
        </p:nvPicPr>
        <p:blipFill rotWithShape="1">
          <a:blip r:embed="rId8">
            <a:alphaModFix/>
          </a:blip>
          <a:srcRect r="17972"/>
          <a:stretch/>
        </p:blipFill>
        <p:spPr>
          <a:xfrm>
            <a:off x="6151975" y="625018"/>
            <a:ext cx="1963000" cy="1824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00"/>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VALUES</a:t>
            </a:r>
            <a:endParaRPr/>
          </a:p>
        </p:txBody>
      </p:sp>
      <p:sp>
        <p:nvSpPr>
          <p:cNvPr id="956" name="Google Shape;956;p100"/>
          <p:cNvSpPr txBox="1"/>
          <p:nvPr/>
        </p:nvSpPr>
        <p:spPr>
          <a:xfrm>
            <a:off x="172025" y="919863"/>
            <a:ext cx="5351700" cy="39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Work Sans"/>
                <a:ea typeface="Work Sans"/>
                <a:cs typeface="Work Sans"/>
                <a:sym typeface="Work Sans"/>
              </a:rPr>
              <a:t>Other than our commitment to road safety and the reduction of distracted driving, we have one other key philosophy. To be the most </a:t>
            </a:r>
            <a:r>
              <a:rPr lang="en" sz="1600" b="1">
                <a:latin typeface="Work Sans"/>
                <a:ea typeface="Work Sans"/>
                <a:cs typeface="Work Sans"/>
                <a:sym typeface="Work Sans"/>
              </a:rPr>
              <a:t>customer centric</a:t>
            </a:r>
            <a:r>
              <a:rPr lang="en" sz="1600">
                <a:latin typeface="Work Sans"/>
                <a:ea typeface="Work Sans"/>
                <a:cs typeface="Work Sans"/>
                <a:sym typeface="Work Sans"/>
              </a:rPr>
              <a:t> company. We believe customer discovery is not just a step when building an MVP but an </a:t>
            </a:r>
            <a:r>
              <a:rPr lang="en" sz="1600" b="1" i="1">
                <a:latin typeface="Work Sans"/>
                <a:ea typeface="Work Sans"/>
                <a:cs typeface="Work Sans"/>
                <a:sym typeface="Work Sans"/>
              </a:rPr>
              <a:t>ongoing </a:t>
            </a:r>
            <a:r>
              <a:rPr lang="en" sz="1600">
                <a:latin typeface="Work Sans"/>
                <a:ea typeface="Work Sans"/>
                <a:cs typeface="Work Sans"/>
                <a:sym typeface="Work Sans"/>
              </a:rPr>
              <a:t>process. We have been talking to customers throughout the process of creating PhoneBelt and we learned from our customers what to built. The original premise was of a lock box that would lock the phone away until the car was parked... The reason we have so many strategic partners and so many future customer segments is because so frequently when we interview customers, they say “wow, this would be perfect for XYZ”. Being customer focussed and building things customers want is our North Star.</a:t>
            </a:r>
            <a:endParaRPr sz="1600">
              <a:latin typeface="Work Sans"/>
              <a:ea typeface="Work Sans"/>
              <a:cs typeface="Work Sans"/>
              <a:sym typeface="Work Sans"/>
            </a:endParaRPr>
          </a:p>
        </p:txBody>
      </p:sp>
      <p:pic>
        <p:nvPicPr>
          <p:cNvPr id="957" name="Google Shape;957;p100"/>
          <p:cNvPicPr preferRelativeResize="0"/>
          <p:nvPr/>
        </p:nvPicPr>
        <p:blipFill rotWithShape="1">
          <a:blip r:embed="rId3">
            <a:alphaModFix/>
          </a:blip>
          <a:srcRect l="13169" r="9136"/>
          <a:stretch/>
        </p:blipFill>
        <p:spPr>
          <a:xfrm>
            <a:off x="5454375" y="1070512"/>
            <a:ext cx="3689625" cy="3651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01"/>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FUTURE MILESTONES</a:t>
            </a:r>
            <a:endParaRPr sz="2500"/>
          </a:p>
        </p:txBody>
      </p:sp>
      <p:sp>
        <p:nvSpPr>
          <p:cNvPr id="963" name="Google Shape;963;p101"/>
          <p:cNvSpPr txBox="1"/>
          <p:nvPr/>
        </p:nvSpPr>
        <p:spPr>
          <a:xfrm>
            <a:off x="152550" y="457200"/>
            <a:ext cx="8838900" cy="4686300"/>
          </a:xfrm>
          <a:prstGeom prst="rect">
            <a:avLst/>
          </a:prstGeom>
          <a:noFill/>
          <a:ln>
            <a:noFill/>
          </a:ln>
        </p:spPr>
        <p:txBody>
          <a:bodyPr spcFirstLastPara="1" wrap="square" lIns="91425" tIns="91425" rIns="91425" bIns="91425" anchor="t" anchorCtr="0">
            <a:noAutofit/>
          </a:bodyPr>
          <a:lstStyle/>
          <a:p>
            <a:pPr marL="457200" lvl="0" indent="-387350" algn="l" rtl="0">
              <a:spcBef>
                <a:spcPts val="1000"/>
              </a:spcBef>
              <a:spcAft>
                <a:spcPts val="0"/>
              </a:spcAft>
              <a:buSzPts val="2500"/>
              <a:buFont typeface="Work Sans"/>
              <a:buAutoNum type="arabicPeriod"/>
            </a:pPr>
            <a:r>
              <a:rPr lang="en" sz="2500">
                <a:latin typeface="Work Sans"/>
                <a:ea typeface="Work Sans"/>
                <a:cs typeface="Work Sans"/>
                <a:sym typeface="Work Sans"/>
              </a:rPr>
              <a:t>Design for Manufacturing/Assembly (Aug 2023)</a:t>
            </a:r>
            <a:endParaRPr sz="2500">
              <a:latin typeface="Work Sans"/>
              <a:ea typeface="Work Sans"/>
              <a:cs typeface="Work Sans"/>
              <a:sym typeface="Work Sans"/>
            </a:endParaRPr>
          </a:p>
          <a:p>
            <a:pPr marL="457200" lvl="0" indent="-349250" algn="l" rtl="0">
              <a:spcBef>
                <a:spcPts val="0"/>
              </a:spcBef>
              <a:spcAft>
                <a:spcPts val="0"/>
              </a:spcAft>
              <a:buSzPts val="1900"/>
              <a:buFont typeface="Work Sans"/>
              <a:buChar char="●"/>
            </a:pPr>
            <a:r>
              <a:rPr lang="en" sz="1900">
                <a:latin typeface="Work Sans"/>
                <a:ea typeface="Work Sans"/>
                <a:cs typeface="Work Sans"/>
                <a:sym typeface="Work Sans"/>
              </a:rPr>
              <a:t>This summer James will be attending an accelerator to recreate the PhoneBelt in a way that is optimized for scalability</a:t>
            </a:r>
            <a:endParaRPr sz="1900">
              <a:latin typeface="Work Sans"/>
              <a:ea typeface="Work Sans"/>
              <a:cs typeface="Work Sans"/>
              <a:sym typeface="Work Sans"/>
            </a:endParaRPr>
          </a:p>
          <a:p>
            <a:pPr marL="0" lvl="0" indent="0" algn="l" rtl="0">
              <a:spcBef>
                <a:spcPts val="1000"/>
              </a:spcBef>
              <a:spcAft>
                <a:spcPts val="0"/>
              </a:spcAft>
              <a:buNone/>
            </a:pPr>
            <a:r>
              <a:rPr lang="en" sz="2500">
                <a:latin typeface="Work Sans"/>
                <a:ea typeface="Work Sans"/>
                <a:cs typeface="Work Sans"/>
                <a:sym typeface="Work Sans"/>
              </a:rPr>
              <a:t>2. Launch Kickstarter (Sep 2023)</a:t>
            </a:r>
            <a:endParaRPr sz="2500">
              <a:latin typeface="Work Sans"/>
              <a:ea typeface="Work Sans"/>
              <a:cs typeface="Work Sans"/>
              <a:sym typeface="Work Sans"/>
            </a:endParaRPr>
          </a:p>
          <a:p>
            <a:pPr marL="457200" lvl="0" indent="-349250" algn="l" rtl="0">
              <a:spcBef>
                <a:spcPts val="0"/>
              </a:spcBef>
              <a:spcAft>
                <a:spcPts val="0"/>
              </a:spcAft>
              <a:buSzPts val="1900"/>
              <a:buFont typeface="Work Sans"/>
              <a:buChar char="●"/>
            </a:pPr>
            <a:r>
              <a:rPr lang="en" sz="1900">
                <a:latin typeface="Work Sans"/>
                <a:ea typeface="Work Sans"/>
                <a:cs typeface="Work Sans"/>
                <a:sym typeface="Work Sans"/>
              </a:rPr>
              <a:t>Generate pre-sales and also use the pre-sales as point of leverage for better CM and investor terms</a:t>
            </a:r>
            <a:endParaRPr sz="1900">
              <a:latin typeface="Work Sans"/>
              <a:ea typeface="Work Sans"/>
              <a:cs typeface="Work Sans"/>
              <a:sym typeface="Work Sans"/>
            </a:endParaRPr>
          </a:p>
          <a:p>
            <a:pPr marL="0" lvl="0" indent="0" algn="l" rtl="0">
              <a:spcBef>
                <a:spcPts val="1000"/>
              </a:spcBef>
              <a:spcAft>
                <a:spcPts val="0"/>
              </a:spcAft>
              <a:buNone/>
            </a:pPr>
            <a:r>
              <a:rPr lang="en" sz="2500">
                <a:latin typeface="Work Sans"/>
                <a:ea typeface="Work Sans"/>
                <a:cs typeface="Work Sans"/>
                <a:sym typeface="Work Sans"/>
              </a:rPr>
              <a:t>3. Launch dedicated B2B version (June 2024)</a:t>
            </a:r>
            <a:endParaRPr sz="2500">
              <a:latin typeface="Work Sans"/>
              <a:ea typeface="Work Sans"/>
              <a:cs typeface="Work Sans"/>
              <a:sym typeface="Work Sans"/>
            </a:endParaRPr>
          </a:p>
          <a:p>
            <a:pPr marL="457200" lvl="0" indent="-349250" algn="l" rtl="0">
              <a:spcBef>
                <a:spcPts val="0"/>
              </a:spcBef>
              <a:spcAft>
                <a:spcPts val="0"/>
              </a:spcAft>
              <a:buSzPts val="1900"/>
              <a:buFont typeface="Work Sans"/>
              <a:buChar char="●"/>
            </a:pPr>
            <a:r>
              <a:rPr lang="en" sz="1900">
                <a:latin typeface="Work Sans"/>
                <a:ea typeface="Work Sans"/>
                <a:cs typeface="Work Sans"/>
                <a:sym typeface="Work Sans"/>
              </a:rPr>
              <a:t>As opposed to the current model which emphasizes an easy installation, a B2B version that is installed will be more reliable and provide a better moat over time. </a:t>
            </a:r>
            <a:endParaRPr sz="1900">
              <a:latin typeface="Work Sans"/>
              <a:ea typeface="Work Sans"/>
              <a:cs typeface="Work Sans"/>
              <a:sym typeface="Work Sans"/>
            </a:endParaRPr>
          </a:p>
          <a:p>
            <a:pPr marL="0" lvl="0" indent="0" algn="l" rtl="0">
              <a:spcBef>
                <a:spcPts val="0"/>
              </a:spcBef>
              <a:spcAft>
                <a:spcPts val="0"/>
              </a:spcAft>
              <a:buNone/>
            </a:pPr>
            <a:endParaRPr sz="1900">
              <a:latin typeface="Work Sans"/>
              <a:ea typeface="Work Sans"/>
              <a:cs typeface="Work Sans"/>
              <a:sym typeface="Work Sans"/>
            </a:endParaRPr>
          </a:p>
          <a:p>
            <a:pPr marL="0" lvl="0" indent="0" algn="l" rtl="0">
              <a:spcBef>
                <a:spcPts val="0"/>
              </a:spcBef>
              <a:spcAft>
                <a:spcPts val="0"/>
              </a:spcAft>
              <a:buNone/>
            </a:pPr>
            <a:endParaRPr sz="1900">
              <a:latin typeface="Work Sans"/>
              <a:ea typeface="Work Sans"/>
              <a:cs typeface="Work Sans"/>
              <a:sym typeface="Work Sans"/>
            </a:endParaRPr>
          </a:p>
          <a:p>
            <a:pPr marL="0" lvl="0" indent="0" algn="l" rtl="0">
              <a:spcBef>
                <a:spcPts val="0"/>
              </a:spcBef>
              <a:spcAft>
                <a:spcPts val="0"/>
              </a:spcAft>
              <a:buNone/>
            </a:pPr>
            <a:r>
              <a:rPr lang="en" sz="1600" i="1">
                <a:latin typeface="Work Sans"/>
                <a:ea typeface="Work Sans"/>
                <a:cs typeface="Work Sans"/>
                <a:sym typeface="Work Sans"/>
              </a:rPr>
              <a:t>Our business model will also grow in sophistication over time from a D2C model, to also having HAAS segments (for B2B), to adding telematics/ GPS data services as well.</a:t>
            </a:r>
            <a:endParaRPr sz="1600" i="1">
              <a:latin typeface="Work Sans"/>
              <a:ea typeface="Work Sans"/>
              <a:cs typeface="Work Sans"/>
              <a:sym typeface="Work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2"/>
          <p:cNvSpPr txBox="1"/>
          <p:nvPr/>
        </p:nvSpPr>
        <p:spPr>
          <a:xfrm>
            <a:off x="1827900" y="-12"/>
            <a:ext cx="54882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solidFill>
                  <a:srgbClr val="232323"/>
                </a:solidFill>
                <a:latin typeface="Montserrat"/>
                <a:ea typeface="Montserrat"/>
                <a:cs typeface="Montserrat"/>
                <a:sym typeface="Montserrat"/>
              </a:rPr>
              <a:t>THE TEAM</a:t>
            </a:r>
            <a:endParaRPr sz="2500" b="1">
              <a:solidFill>
                <a:srgbClr val="232323"/>
              </a:solidFill>
              <a:latin typeface="Montserrat"/>
              <a:ea typeface="Montserrat"/>
              <a:cs typeface="Montserrat"/>
              <a:sym typeface="Montserrat"/>
            </a:endParaRPr>
          </a:p>
        </p:txBody>
      </p:sp>
      <p:sp>
        <p:nvSpPr>
          <p:cNvPr id="969" name="Google Shape;969;p102"/>
          <p:cNvSpPr txBox="1"/>
          <p:nvPr/>
        </p:nvSpPr>
        <p:spPr>
          <a:xfrm>
            <a:off x="-53309" y="2581900"/>
            <a:ext cx="2545800" cy="42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300" b="0" i="0" u="none" strike="noStrike" cap="none">
                <a:solidFill>
                  <a:srgbClr val="0070C0"/>
                </a:solidFill>
                <a:latin typeface="Oswald"/>
                <a:ea typeface="Oswald"/>
                <a:cs typeface="Oswald"/>
                <a:sym typeface="Oswald"/>
              </a:rPr>
              <a:t>James Coleman</a:t>
            </a:r>
            <a:endParaRPr sz="2300" b="0" i="0" u="none" strike="noStrike" cap="none">
              <a:solidFill>
                <a:srgbClr val="0070C0"/>
              </a:solidFill>
              <a:latin typeface="Oswald"/>
              <a:ea typeface="Oswald"/>
              <a:cs typeface="Oswald"/>
              <a:sym typeface="Oswald"/>
            </a:endParaRPr>
          </a:p>
        </p:txBody>
      </p:sp>
      <p:sp>
        <p:nvSpPr>
          <p:cNvPr id="970" name="Google Shape;970;p102"/>
          <p:cNvSpPr txBox="1"/>
          <p:nvPr/>
        </p:nvSpPr>
        <p:spPr>
          <a:xfrm>
            <a:off x="378483" y="2888698"/>
            <a:ext cx="1522800" cy="33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900">
                <a:solidFill>
                  <a:srgbClr val="0070C0"/>
                </a:solidFill>
                <a:latin typeface="Oswald"/>
                <a:ea typeface="Oswald"/>
                <a:cs typeface="Oswald"/>
                <a:sym typeface="Oswald"/>
              </a:rPr>
              <a:t>Chief Inventor</a:t>
            </a:r>
            <a:endParaRPr sz="1900">
              <a:solidFill>
                <a:srgbClr val="0070C0"/>
              </a:solidFill>
              <a:latin typeface="Oswald"/>
              <a:ea typeface="Oswald"/>
              <a:cs typeface="Oswald"/>
              <a:sym typeface="Oswald"/>
            </a:endParaRPr>
          </a:p>
        </p:txBody>
      </p:sp>
      <p:sp>
        <p:nvSpPr>
          <p:cNvPr id="971" name="Google Shape;971;p102"/>
          <p:cNvSpPr txBox="1"/>
          <p:nvPr/>
        </p:nvSpPr>
        <p:spPr>
          <a:xfrm>
            <a:off x="4611575" y="2543813"/>
            <a:ext cx="22788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a:solidFill>
                  <a:srgbClr val="0070C0"/>
                </a:solidFill>
                <a:latin typeface="Oswald"/>
                <a:ea typeface="Oswald"/>
                <a:cs typeface="Oswald"/>
                <a:sym typeface="Oswald"/>
              </a:rPr>
              <a:t>Anthony Gonzales</a:t>
            </a:r>
            <a:endParaRPr sz="2300"/>
          </a:p>
        </p:txBody>
      </p:sp>
      <p:sp>
        <p:nvSpPr>
          <p:cNvPr id="972" name="Google Shape;972;p102"/>
          <p:cNvSpPr txBox="1"/>
          <p:nvPr/>
        </p:nvSpPr>
        <p:spPr>
          <a:xfrm>
            <a:off x="4865375" y="2888688"/>
            <a:ext cx="1717200" cy="33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900">
                <a:solidFill>
                  <a:srgbClr val="0070C0"/>
                </a:solidFill>
                <a:latin typeface="Oswald"/>
                <a:ea typeface="Oswald"/>
                <a:cs typeface="Oswald"/>
                <a:sym typeface="Oswald"/>
              </a:rPr>
              <a:t>Financial Advisor</a:t>
            </a:r>
            <a:endParaRPr sz="1900">
              <a:solidFill>
                <a:srgbClr val="0070C0"/>
              </a:solidFill>
              <a:latin typeface="Oswald"/>
              <a:ea typeface="Oswald"/>
              <a:cs typeface="Oswald"/>
              <a:sym typeface="Oswald"/>
            </a:endParaRPr>
          </a:p>
        </p:txBody>
      </p:sp>
      <p:sp>
        <p:nvSpPr>
          <p:cNvPr id="973" name="Google Shape;973;p102"/>
          <p:cNvSpPr txBox="1">
            <a:spLocks noGrp="1"/>
          </p:cNvSpPr>
          <p:nvPr>
            <p:ph type="subTitle" idx="4294967295"/>
          </p:nvPr>
        </p:nvSpPr>
        <p:spPr>
          <a:xfrm>
            <a:off x="135388" y="3220154"/>
            <a:ext cx="2278800" cy="1662300"/>
          </a:xfrm>
          <a:prstGeom prst="rect">
            <a:avLst/>
          </a:prstGeom>
        </p:spPr>
        <p:txBody>
          <a:bodyPr spcFirstLastPara="1" wrap="square" lIns="91425" tIns="91425" rIns="91425" bIns="91425" anchor="t" anchorCtr="0">
            <a:spAutoFit/>
          </a:bodyPr>
          <a:lstStyle/>
          <a:p>
            <a:pPr marL="342900" lvl="0" indent="-158750" algn="l" rtl="0">
              <a:lnSpc>
                <a:spcPct val="100000"/>
              </a:lnSpc>
              <a:spcBef>
                <a:spcPts val="0"/>
              </a:spcBef>
              <a:spcAft>
                <a:spcPts val="0"/>
              </a:spcAft>
              <a:buSzPts val="1600"/>
              <a:buChar char="●"/>
            </a:pPr>
            <a:r>
              <a:rPr lang="en" sz="1600"/>
              <a:t>Serial inventor  &amp; electronics hobbyist</a:t>
            </a:r>
            <a:endParaRPr sz="1600"/>
          </a:p>
          <a:p>
            <a:pPr marL="342900" lvl="0" indent="-158750" algn="l" rtl="0">
              <a:lnSpc>
                <a:spcPct val="100000"/>
              </a:lnSpc>
              <a:spcBef>
                <a:spcPts val="0"/>
              </a:spcBef>
              <a:spcAft>
                <a:spcPts val="0"/>
              </a:spcAft>
              <a:buClr>
                <a:schemeClr val="dk1"/>
              </a:buClr>
              <a:buSzPts val="1600"/>
              <a:buChar char="●"/>
            </a:pPr>
            <a:r>
              <a:rPr lang="en" sz="1600"/>
              <a:t>Current CLU MBA student</a:t>
            </a:r>
            <a:endParaRPr sz="1600"/>
          </a:p>
          <a:p>
            <a:pPr marL="342900" lvl="0" indent="-158750" algn="l" rtl="0">
              <a:lnSpc>
                <a:spcPct val="100000"/>
              </a:lnSpc>
              <a:spcBef>
                <a:spcPts val="0"/>
              </a:spcBef>
              <a:spcAft>
                <a:spcPts val="0"/>
              </a:spcAft>
              <a:buClr>
                <a:schemeClr val="dk1"/>
              </a:buClr>
              <a:buSzPts val="1600"/>
              <a:buChar char="●"/>
            </a:pPr>
            <a:r>
              <a:rPr lang="en" sz="1600"/>
              <a:t>Berkeley Grad</a:t>
            </a:r>
            <a:endParaRPr sz="1600">
              <a:solidFill>
                <a:schemeClr val="dk1"/>
              </a:solidFill>
            </a:endParaRPr>
          </a:p>
        </p:txBody>
      </p:sp>
      <p:pic>
        <p:nvPicPr>
          <p:cNvPr id="974" name="Google Shape;974;p102"/>
          <p:cNvPicPr preferRelativeResize="0"/>
          <p:nvPr/>
        </p:nvPicPr>
        <p:blipFill>
          <a:blip r:embed="rId3">
            <a:alphaModFix/>
          </a:blip>
          <a:stretch>
            <a:fillRect/>
          </a:stretch>
        </p:blipFill>
        <p:spPr>
          <a:xfrm>
            <a:off x="4819151" y="905437"/>
            <a:ext cx="1717200" cy="1758600"/>
          </a:xfrm>
          <a:prstGeom prst="ellipse">
            <a:avLst/>
          </a:prstGeom>
          <a:noFill/>
          <a:ln>
            <a:noFill/>
          </a:ln>
        </p:spPr>
      </p:pic>
      <p:pic>
        <p:nvPicPr>
          <p:cNvPr id="975" name="Google Shape;975;p102"/>
          <p:cNvPicPr preferRelativeResize="0"/>
          <p:nvPr/>
        </p:nvPicPr>
        <p:blipFill rotWithShape="1">
          <a:blip r:embed="rId4">
            <a:alphaModFix/>
          </a:blip>
          <a:srcRect l="38780" t="35556" r="36585" b="49080"/>
          <a:stretch/>
        </p:blipFill>
        <p:spPr>
          <a:xfrm>
            <a:off x="269069" y="905425"/>
            <a:ext cx="1763700" cy="1758600"/>
          </a:xfrm>
          <a:prstGeom prst="ellipse">
            <a:avLst/>
          </a:prstGeom>
          <a:noFill/>
          <a:ln>
            <a:noFill/>
          </a:ln>
          <a:effectLst>
            <a:outerShdw blurRad="57150" dist="19050" dir="5400000" algn="bl" rotWithShape="0">
              <a:srgbClr val="000000">
                <a:alpha val="50000"/>
              </a:srgbClr>
            </a:outerShdw>
          </a:effectLst>
        </p:spPr>
      </p:pic>
      <p:sp>
        <p:nvSpPr>
          <p:cNvPr id="976" name="Google Shape;976;p102"/>
          <p:cNvSpPr txBox="1">
            <a:spLocks noGrp="1"/>
          </p:cNvSpPr>
          <p:nvPr>
            <p:ph type="subTitle" idx="4294967295"/>
          </p:nvPr>
        </p:nvSpPr>
        <p:spPr>
          <a:xfrm>
            <a:off x="4505825" y="3229263"/>
            <a:ext cx="2390400" cy="1416000"/>
          </a:xfrm>
          <a:prstGeom prst="rect">
            <a:avLst/>
          </a:prstGeom>
        </p:spPr>
        <p:txBody>
          <a:bodyPr spcFirstLastPara="1" wrap="square" lIns="91425" tIns="91425" rIns="91425" bIns="91425" anchor="t" anchorCtr="0">
            <a:spAutoFit/>
          </a:bodyPr>
          <a:lstStyle/>
          <a:p>
            <a:pPr marL="342900" lvl="0" indent="-158750" algn="l" rtl="0">
              <a:lnSpc>
                <a:spcPct val="100000"/>
              </a:lnSpc>
              <a:spcBef>
                <a:spcPts val="0"/>
              </a:spcBef>
              <a:spcAft>
                <a:spcPts val="0"/>
              </a:spcAft>
              <a:buClr>
                <a:schemeClr val="dk1"/>
              </a:buClr>
              <a:buSzPts val="1600"/>
              <a:buChar char="●"/>
            </a:pPr>
            <a:r>
              <a:rPr lang="en" sz="1600">
                <a:solidFill>
                  <a:schemeClr val="dk1"/>
                </a:solidFill>
              </a:rPr>
              <a:t>Former founder who has rais</a:t>
            </a:r>
            <a:r>
              <a:rPr lang="en" sz="1600"/>
              <a:t>ed</a:t>
            </a:r>
            <a:r>
              <a:rPr lang="en" sz="1600">
                <a:solidFill>
                  <a:schemeClr val="dk1"/>
                </a:solidFill>
              </a:rPr>
              <a:t> </a:t>
            </a:r>
            <a:r>
              <a:rPr lang="en" sz="1600"/>
              <a:t>over </a:t>
            </a:r>
            <a:r>
              <a:rPr lang="en" sz="1600">
                <a:solidFill>
                  <a:schemeClr val="dk1"/>
                </a:solidFill>
              </a:rPr>
              <a:t>1</a:t>
            </a:r>
            <a:r>
              <a:rPr lang="en" sz="1600"/>
              <a:t>1 million</a:t>
            </a:r>
            <a:endParaRPr sz="1600">
              <a:solidFill>
                <a:schemeClr val="dk1"/>
              </a:solidFill>
            </a:endParaRPr>
          </a:p>
          <a:p>
            <a:pPr marL="342900" lvl="0" indent="-158750" algn="l" rtl="0">
              <a:lnSpc>
                <a:spcPct val="100000"/>
              </a:lnSpc>
              <a:spcBef>
                <a:spcPts val="0"/>
              </a:spcBef>
              <a:spcAft>
                <a:spcPts val="0"/>
              </a:spcAft>
              <a:buClr>
                <a:schemeClr val="dk1"/>
              </a:buClr>
              <a:buSzPts val="1600"/>
              <a:buChar char="●"/>
            </a:pPr>
            <a:r>
              <a:rPr lang="en" sz="1600"/>
              <a:t>Fundraising and banking expert</a:t>
            </a:r>
            <a:endParaRPr sz="1600">
              <a:solidFill>
                <a:schemeClr val="dk1"/>
              </a:solidFill>
            </a:endParaRPr>
          </a:p>
        </p:txBody>
      </p:sp>
      <p:pic>
        <p:nvPicPr>
          <p:cNvPr id="977" name="Google Shape;977;p102"/>
          <p:cNvPicPr preferRelativeResize="0"/>
          <p:nvPr/>
        </p:nvPicPr>
        <p:blipFill rotWithShape="1">
          <a:blip r:embed="rId5">
            <a:alphaModFix/>
          </a:blip>
          <a:srcRect l="28177" t="15711" r="42655" b="33077"/>
          <a:stretch/>
        </p:blipFill>
        <p:spPr>
          <a:xfrm>
            <a:off x="7125052" y="905425"/>
            <a:ext cx="1763700" cy="1758600"/>
          </a:xfrm>
          <a:prstGeom prst="ellipse">
            <a:avLst/>
          </a:prstGeom>
          <a:noFill/>
          <a:ln>
            <a:noFill/>
          </a:ln>
        </p:spPr>
      </p:pic>
      <p:sp>
        <p:nvSpPr>
          <p:cNvPr id="978" name="Google Shape;978;p102"/>
          <p:cNvSpPr txBox="1"/>
          <p:nvPr/>
        </p:nvSpPr>
        <p:spPr>
          <a:xfrm>
            <a:off x="7125043" y="2544080"/>
            <a:ext cx="17637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a:solidFill>
                  <a:srgbClr val="0070C0"/>
                </a:solidFill>
                <a:latin typeface="Oswald"/>
                <a:ea typeface="Oswald"/>
                <a:cs typeface="Oswald"/>
                <a:sym typeface="Oswald"/>
              </a:rPr>
              <a:t>Kemi Dijkstra </a:t>
            </a:r>
            <a:endParaRPr sz="2300"/>
          </a:p>
        </p:txBody>
      </p:sp>
      <p:sp>
        <p:nvSpPr>
          <p:cNvPr id="979" name="Google Shape;979;p102"/>
          <p:cNvSpPr txBox="1"/>
          <p:nvPr/>
        </p:nvSpPr>
        <p:spPr>
          <a:xfrm>
            <a:off x="7077050" y="2867025"/>
            <a:ext cx="1859700" cy="33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900">
                <a:solidFill>
                  <a:srgbClr val="0070C0"/>
                </a:solidFill>
                <a:latin typeface="Oswald"/>
                <a:ea typeface="Oswald"/>
                <a:cs typeface="Oswald"/>
                <a:sym typeface="Oswald"/>
              </a:rPr>
              <a:t>Head of Marketing</a:t>
            </a:r>
            <a:endParaRPr sz="1900">
              <a:solidFill>
                <a:srgbClr val="0070C0"/>
              </a:solidFill>
              <a:latin typeface="Oswald"/>
              <a:ea typeface="Oswald"/>
              <a:cs typeface="Oswald"/>
              <a:sym typeface="Oswald"/>
            </a:endParaRPr>
          </a:p>
        </p:txBody>
      </p:sp>
      <p:sp>
        <p:nvSpPr>
          <p:cNvPr id="980" name="Google Shape;980;p102"/>
          <p:cNvSpPr txBox="1">
            <a:spLocks noGrp="1"/>
          </p:cNvSpPr>
          <p:nvPr>
            <p:ph type="subTitle" idx="4294967295"/>
          </p:nvPr>
        </p:nvSpPr>
        <p:spPr>
          <a:xfrm>
            <a:off x="6936675" y="3181775"/>
            <a:ext cx="2278800" cy="1908184"/>
          </a:xfrm>
          <a:prstGeom prst="rect">
            <a:avLst/>
          </a:prstGeom>
        </p:spPr>
        <p:txBody>
          <a:bodyPr spcFirstLastPara="1" wrap="square" lIns="91425" tIns="91425" rIns="91425" bIns="91425" anchor="t" anchorCtr="0">
            <a:spAutoFit/>
          </a:bodyPr>
          <a:lstStyle/>
          <a:p>
            <a:pPr marL="400050" lvl="0" indent="-215900" algn="l" rtl="0">
              <a:lnSpc>
                <a:spcPct val="100000"/>
              </a:lnSpc>
              <a:spcBef>
                <a:spcPts val="0"/>
              </a:spcBef>
              <a:spcAft>
                <a:spcPts val="0"/>
              </a:spcAft>
              <a:buClr>
                <a:schemeClr val="dk1"/>
              </a:buClr>
              <a:buSzPts val="1600"/>
              <a:buChar char="●"/>
            </a:pPr>
            <a:r>
              <a:rPr lang="en" sz="1600" dirty="0"/>
              <a:t>Born in the Netherlands &amp; knows EU market</a:t>
            </a:r>
            <a:endParaRPr sz="1600" dirty="0"/>
          </a:p>
          <a:p>
            <a:pPr marL="400050" lvl="0" indent="-215900" algn="l" rtl="0">
              <a:lnSpc>
                <a:spcPct val="100000"/>
              </a:lnSpc>
              <a:spcBef>
                <a:spcPts val="0"/>
              </a:spcBef>
              <a:spcAft>
                <a:spcPts val="0"/>
              </a:spcAft>
              <a:buSzPts val="1600"/>
              <a:buChar char="●"/>
            </a:pPr>
            <a:r>
              <a:rPr lang="en" sz="1600" dirty="0"/>
              <a:t>CLU MBA ‘23</a:t>
            </a:r>
            <a:endParaRPr sz="1600" dirty="0"/>
          </a:p>
          <a:p>
            <a:pPr marL="400050" lvl="0" indent="-215900" algn="l" rtl="0">
              <a:spcBef>
                <a:spcPts val="0"/>
              </a:spcBef>
              <a:spcAft>
                <a:spcPts val="0"/>
              </a:spcAft>
              <a:buSzPts val="1600"/>
              <a:buChar char="●"/>
            </a:pPr>
            <a:r>
              <a:rPr lang="en" sz="1600" dirty="0"/>
              <a:t>Expert in Marketing</a:t>
            </a:r>
            <a:endParaRPr sz="1700" dirty="0">
              <a:solidFill>
                <a:schemeClr val="dk1"/>
              </a:solidFill>
            </a:endParaRPr>
          </a:p>
        </p:txBody>
      </p:sp>
      <p:sp>
        <p:nvSpPr>
          <p:cNvPr id="981" name="Google Shape;981;p102"/>
          <p:cNvSpPr txBox="1"/>
          <p:nvPr/>
        </p:nvSpPr>
        <p:spPr>
          <a:xfrm>
            <a:off x="2232463" y="2544063"/>
            <a:ext cx="22788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a:solidFill>
                  <a:srgbClr val="0070C0"/>
                </a:solidFill>
                <a:latin typeface="Oswald"/>
                <a:ea typeface="Oswald"/>
                <a:cs typeface="Oswald"/>
                <a:sym typeface="Oswald"/>
              </a:rPr>
              <a:t>Jim Whitehouse</a:t>
            </a:r>
            <a:endParaRPr sz="2300"/>
          </a:p>
        </p:txBody>
      </p:sp>
      <p:sp>
        <p:nvSpPr>
          <p:cNvPr id="982" name="Google Shape;982;p102"/>
          <p:cNvSpPr txBox="1"/>
          <p:nvPr/>
        </p:nvSpPr>
        <p:spPr>
          <a:xfrm>
            <a:off x="2442013" y="2867025"/>
            <a:ext cx="1859700" cy="33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900">
                <a:solidFill>
                  <a:srgbClr val="0070C0"/>
                </a:solidFill>
                <a:latin typeface="Oswald"/>
                <a:ea typeface="Oswald"/>
                <a:cs typeface="Oswald"/>
                <a:sym typeface="Oswald"/>
              </a:rPr>
              <a:t>Electrical Engineer</a:t>
            </a:r>
            <a:endParaRPr sz="1900">
              <a:solidFill>
                <a:srgbClr val="0070C0"/>
              </a:solidFill>
              <a:latin typeface="Oswald"/>
              <a:ea typeface="Oswald"/>
              <a:cs typeface="Oswald"/>
              <a:sym typeface="Oswald"/>
            </a:endParaRPr>
          </a:p>
        </p:txBody>
      </p:sp>
      <p:sp>
        <p:nvSpPr>
          <p:cNvPr id="984" name="Google Shape;984;p102"/>
          <p:cNvSpPr txBox="1">
            <a:spLocks noGrp="1"/>
          </p:cNvSpPr>
          <p:nvPr>
            <p:ph type="subTitle" idx="4294967295"/>
          </p:nvPr>
        </p:nvSpPr>
        <p:spPr>
          <a:xfrm>
            <a:off x="2176662" y="3229263"/>
            <a:ext cx="2390400" cy="1662300"/>
          </a:xfrm>
          <a:prstGeom prst="rect">
            <a:avLst/>
          </a:prstGeom>
        </p:spPr>
        <p:txBody>
          <a:bodyPr spcFirstLastPara="1" wrap="square" lIns="91425" tIns="91425" rIns="91425" bIns="91425" anchor="t" anchorCtr="0">
            <a:spAutoFit/>
          </a:bodyPr>
          <a:lstStyle/>
          <a:p>
            <a:pPr marL="342900" lvl="0" indent="-158750" algn="l" rtl="0">
              <a:lnSpc>
                <a:spcPct val="100000"/>
              </a:lnSpc>
              <a:spcBef>
                <a:spcPts val="0"/>
              </a:spcBef>
              <a:spcAft>
                <a:spcPts val="0"/>
              </a:spcAft>
              <a:buClr>
                <a:schemeClr val="dk1"/>
              </a:buClr>
              <a:buSzPts val="1600"/>
              <a:buChar char="●"/>
            </a:pPr>
            <a:r>
              <a:rPr lang="en" sz="1600"/>
              <a:t>30 years as Principal Engineer at Rockwell Collins</a:t>
            </a:r>
            <a:endParaRPr sz="1600">
              <a:solidFill>
                <a:schemeClr val="dk1"/>
              </a:solidFill>
            </a:endParaRPr>
          </a:p>
          <a:p>
            <a:pPr marL="342900" lvl="0" indent="-158750" algn="l" rtl="0">
              <a:lnSpc>
                <a:spcPct val="100000"/>
              </a:lnSpc>
              <a:spcBef>
                <a:spcPts val="0"/>
              </a:spcBef>
              <a:spcAft>
                <a:spcPts val="0"/>
              </a:spcAft>
              <a:buClr>
                <a:schemeClr val="dk1"/>
              </a:buClr>
              <a:buSzPts val="1600"/>
              <a:buChar char="●"/>
            </a:pPr>
            <a:r>
              <a:rPr lang="en" sz="1600"/>
              <a:t>Retired electrical engineer</a:t>
            </a:r>
            <a:endParaRPr sz="16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8"/>
        <p:cNvGrpSpPr/>
        <p:nvPr/>
      </p:nvGrpSpPr>
      <p:grpSpPr>
        <a:xfrm>
          <a:off x="0" y="0"/>
          <a:ext cx="0" cy="0"/>
          <a:chOff x="0" y="0"/>
          <a:chExt cx="0" cy="0"/>
        </a:xfrm>
      </p:grpSpPr>
      <p:sp>
        <p:nvSpPr>
          <p:cNvPr id="989" name="Google Shape;989;p103"/>
          <p:cNvSpPr/>
          <p:nvPr/>
        </p:nvSpPr>
        <p:spPr>
          <a:xfrm>
            <a:off x="64025" y="877800"/>
            <a:ext cx="8973900" cy="39330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03"/>
          <p:cNvSpPr/>
          <p:nvPr/>
        </p:nvSpPr>
        <p:spPr>
          <a:xfrm>
            <a:off x="2644612" y="877800"/>
            <a:ext cx="3579000" cy="393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03"/>
          <p:cNvSpPr txBox="1"/>
          <p:nvPr/>
        </p:nvSpPr>
        <p:spPr>
          <a:xfrm>
            <a:off x="1962012" y="0"/>
            <a:ext cx="52200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rgbClr val="232323"/>
                </a:solidFill>
                <a:latin typeface="Montserrat ExtraBold"/>
                <a:ea typeface="Montserrat ExtraBold"/>
                <a:cs typeface="Montserrat ExtraBold"/>
                <a:sym typeface="Montserrat ExtraBold"/>
              </a:rPr>
              <a:t>RELATIONSHIPS</a:t>
            </a:r>
            <a:endParaRPr sz="2500">
              <a:solidFill>
                <a:srgbClr val="232323"/>
              </a:solidFill>
              <a:latin typeface="Montserrat ExtraBold"/>
              <a:ea typeface="Montserrat ExtraBold"/>
              <a:cs typeface="Montserrat ExtraBold"/>
              <a:sym typeface="Montserrat ExtraBold"/>
            </a:endParaRPr>
          </a:p>
        </p:txBody>
      </p:sp>
      <p:pic>
        <p:nvPicPr>
          <p:cNvPr id="992" name="Google Shape;992;p103"/>
          <p:cNvPicPr preferRelativeResize="0"/>
          <p:nvPr/>
        </p:nvPicPr>
        <p:blipFill>
          <a:blip r:embed="rId3">
            <a:alphaModFix/>
          </a:blip>
          <a:stretch>
            <a:fillRect/>
          </a:stretch>
        </p:blipFill>
        <p:spPr>
          <a:xfrm>
            <a:off x="436583" y="2012202"/>
            <a:ext cx="1586125" cy="1664188"/>
          </a:xfrm>
          <a:prstGeom prst="rect">
            <a:avLst/>
          </a:prstGeom>
          <a:noFill/>
          <a:ln>
            <a:noFill/>
          </a:ln>
        </p:spPr>
      </p:pic>
      <p:pic>
        <p:nvPicPr>
          <p:cNvPr id="993" name="Google Shape;993;p103"/>
          <p:cNvPicPr preferRelativeResize="0"/>
          <p:nvPr/>
        </p:nvPicPr>
        <p:blipFill>
          <a:blip r:embed="rId4">
            <a:alphaModFix/>
          </a:blip>
          <a:stretch>
            <a:fillRect/>
          </a:stretch>
        </p:blipFill>
        <p:spPr>
          <a:xfrm>
            <a:off x="559850" y="877799"/>
            <a:ext cx="1462850" cy="1255725"/>
          </a:xfrm>
          <a:prstGeom prst="rect">
            <a:avLst/>
          </a:prstGeom>
          <a:noFill/>
          <a:ln>
            <a:noFill/>
          </a:ln>
        </p:spPr>
      </p:pic>
      <p:pic>
        <p:nvPicPr>
          <p:cNvPr id="994" name="Google Shape;994;p103"/>
          <p:cNvPicPr preferRelativeResize="0"/>
          <p:nvPr/>
        </p:nvPicPr>
        <p:blipFill>
          <a:blip r:embed="rId5">
            <a:alphaModFix/>
          </a:blip>
          <a:stretch>
            <a:fillRect/>
          </a:stretch>
        </p:blipFill>
        <p:spPr>
          <a:xfrm>
            <a:off x="209612" y="3615760"/>
            <a:ext cx="2163323" cy="1010815"/>
          </a:xfrm>
          <a:prstGeom prst="rect">
            <a:avLst/>
          </a:prstGeom>
          <a:noFill/>
          <a:ln>
            <a:noFill/>
          </a:ln>
        </p:spPr>
      </p:pic>
      <p:sp>
        <p:nvSpPr>
          <p:cNvPr id="995" name="Google Shape;995;p103"/>
          <p:cNvSpPr txBox="1"/>
          <p:nvPr/>
        </p:nvSpPr>
        <p:spPr>
          <a:xfrm>
            <a:off x="2729300" y="877800"/>
            <a:ext cx="3435000" cy="3933000"/>
          </a:xfrm>
          <a:prstGeom prst="rect">
            <a:avLst/>
          </a:prstGeom>
          <a:noFill/>
          <a:ln>
            <a:noFill/>
          </a:ln>
        </p:spPr>
        <p:txBody>
          <a:bodyPr spcFirstLastPara="1" wrap="square" lIns="91425" tIns="91425" rIns="91425" bIns="91425" anchor="t" anchorCtr="0">
            <a:noAutofit/>
          </a:bodyPr>
          <a:lstStyle/>
          <a:p>
            <a:pPr marL="0" lvl="0" indent="0" algn="ctr" rtl="0">
              <a:spcBef>
                <a:spcPts val="1000"/>
              </a:spcBef>
              <a:spcAft>
                <a:spcPts val="0"/>
              </a:spcAft>
              <a:buNone/>
            </a:pPr>
            <a:r>
              <a:rPr lang="en" sz="2000"/>
              <a:t>Hub101</a:t>
            </a:r>
            <a:endParaRPr sz="2000"/>
          </a:p>
          <a:p>
            <a:pPr marL="0" lvl="0" indent="0" algn="ctr" rtl="0">
              <a:spcBef>
                <a:spcPts val="0"/>
              </a:spcBef>
              <a:spcAft>
                <a:spcPts val="0"/>
              </a:spcAft>
              <a:buNone/>
            </a:pPr>
            <a:r>
              <a:rPr lang="en"/>
              <a:t>(CLU Incubator/ Coworking center)</a:t>
            </a:r>
            <a:endParaRPr sz="2000"/>
          </a:p>
          <a:p>
            <a:pPr marL="0" lvl="0" indent="0" algn="ctr" rtl="0">
              <a:spcBef>
                <a:spcPts val="1000"/>
              </a:spcBef>
              <a:spcAft>
                <a:spcPts val="0"/>
              </a:spcAft>
              <a:buNone/>
            </a:pPr>
            <a:r>
              <a:rPr lang="en" sz="2000"/>
              <a:t>Rev, Cornell’s Accelerator</a:t>
            </a:r>
            <a:endParaRPr sz="2000"/>
          </a:p>
          <a:p>
            <a:pPr marL="0" lvl="0" indent="0" algn="ctr" rtl="0">
              <a:spcBef>
                <a:spcPts val="0"/>
              </a:spcBef>
              <a:spcAft>
                <a:spcPts val="0"/>
              </a:spcAft>
              <a:buNone/>
            </a:pPr>
            <a:r>
              <a:rPr lang="en"/>
              <a:t>(Summer 2023 Cohort)</a:t>
            </a:r>
            <a:endParaRPr/>
          </a:p>
          <a:p>
            <a:pPr marL="0" lvl="0" indent="0" algn="ctr" rtl="0">
              <a:spcBef>
                <a:spcPts val="0"/>
              </a:spcBef>
              <a:spcAft>
                <a:spcPts val="0"/>
              </a:spcAft>
              <a:buNone/>
            </a:pPr>
            <a:endParaRPr/>
          </a:p>
          <a:p>
            <a:pPr marL="0" lvl="0" indent="0" algn="ctr" rtl="0">
              <a:spcBef>
                <a:spcPts val="0"/>
              </a:spcBef>
              <a:spcAft>
                <a:spcPts val="0"/>
              </a:spcAft>
              <a:buNone/>
            </a:pPr>
            <a:r>
              <a:rPr lang="en" sz="2000"/>
              <a:t>Berkeley Sutardja Center</a:t>
            </a:r>
            <a:endParaRPr sz="2000"/>
          </a:p>
          <a:p>
            <a:pPr marL="0" lvl="0" indent="0" algn="ctr" rtl="0">
              <a:spcBef>
                <a:spcPts val="0"/>
              </a:spcBef>
              <a:spcAft>
                <a:spcPts val="0"/>
              </a:spcAft>
              <a:buNone/>
            </a:pPr>
            <a:r>
              <a:rPr lang="en"/>
              <a:t>(alumnus)</a:t>
            </a:r>
            <a:endParaRPr/>
          </a:p>
          <a:p>
            <a:pPr marL="0" lvl="0" indent="0" algn="ctr" rtl="0">
              <a:spcBef>
                <a:spcPts val="1000"/>
              </a:spcBef>
              <a:spcAft>
                <a:spcPts val="0"/>
              </a:spcAft>
              <a:buNone/>
            </a:pPr>
            <a:r>
              <a:rPr lang="en" sz="2000"/>
              <a:t>CA Office of Traffic Safety</a:t>
            </a:r>
            <a:endParaRPr sz="2000"/>
          </a:p>
          <a:p>
            <a:pPr marL="0" lvl="0" indent="0" algn="ctr" rtl="0">
              <a:spcBef>
                <a:spcPts val="0"/>
              </a:spcBef>
              <a:spcAft>
                <a:spcPts val="0"/>
              </a:spcAft>
              <a:buNone/>
            </a:pPr>
            <a:r>
              <a:rPr lang="en"/>
              <a:t>(Distracted Driving Office)</a:t>
            </a:r>
            <a:endParaRPr sz="2000"/>
          </a:p>
          <a:p>
            <a:pPr marL="0" lvl="0" indent="0" algn="ctr" rtl="0">
              <a:spcBef>
                <a:spcPts val="1000"/>
              </a:spcBef>
              <a:spcAft>
                <a:spcPts val="0"/>
              </a:spcAft>
              <a:buNone/>
            </a:pPr>
            <a:r>
              <a:rPr lang="en" sz="2000"/>
              <a:t>Ace Driving School</a:t>
            </a:r>
            <a:endParaRPr sz="2000"/>
          </a:p>
          <a:p>
            <a:pPr marL="0" lvl="0" indent="0" algn="ctr" rtl="0">
              <a:spcBef>
                <a:spcPts val="0"/>
              </a:spcBef>
              <a:spcAft>
                <a:spcPts val="0"/>
              </a:spcAft>
              <a:buNone/>
            </a:pPr>
            <a:r>
              <a:rPr lang="en"/>
              <a:t>(Local driving school. Direct access to our target customer)</a:t>
            </a:r>
            <a:endParaRPr sz="2000"/>
          </a:p>
          <a:p>
            <a:pPr marL="0" lvl="0" indent="0" algn="ctr" rtl="0">
              <a:spcBef>
                <a:spcPts val="1000"/>
              </a:spcBef>
              <a:spcAft>
                <a:spcPts val="0"/>
              </a:spcAft>
              <a:buNone/>
            </a:pPr>
            <a:r>
              <a:rPr lang="en" sz="2000"/>
              <a:t>and more to come!</a:t>
            </a:r>
            <a:endParaRPr/>
          </a:p>
        </p:txBody>
      </p:sp>
      <p:pic>
        <p:nvPicPr>
          <p:cNvPr id="996" name="Google Shape;996;p103"/>
          <p:cNvPicPr preferRelativeResize="0"/>
          <p:nvPr/>
        </p:nvPicPr>
        <p:blipFill>
          <a:blip r:embed="rId6">
            <a:alphaModFix/>
          </a:blip>
          <a:stretch>
            <a:fillRect/>
          </a:stretch>
        </p:blipFill>
        <p:spPr>
          <a:xfrm>
            <a:off x="6595925" y="970025"/>
            <a:ext cx="1918848" cy="1918848"/>
          </a:xfrm>
          <a:prstGeom prst="rect">
            <a:avLst/>
          </a:prstGeom>
          <a:noFill/>
          <a:ln>
            <a:noFill/>
          </a:ln>
        </p:spPr>
      </p:pic>
      <p:pic>
        <p:nvPicPr>
          <p:cNvPr id="997" name="Google Shape;997;p103"/>
          <p:cNvPicPr preferRelativeResize="0"/>
          <p:nvPr/>
        </p:nvPicPr>
        <p:blipFill>
          <a:blip r:embed="rId7">
            <a:alphaModFix/>
          </a:blip>
          <a:stretch>
            <a:fillRect/>
          </a:stretch>
        </p:blipFill>
        <p:spPr>
          <a:xfrm>
            <a:off x="6686500" y="2888875"/>
            <a:ext cx="1737702" cy="17377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01"/>
        <p:cNvGrpSpPr/>
        <p:nvPr/>
      </p:nvGrpSpPr>
      <p:grpSpPr>
        <a:xfrm>
          <a:off x="0" y="0"/>
          <a:ext cx="0" cy="0"/>
          <a:chOff x="0" y="0"/>
          <a:chExt cx="0" cy="0"/>
        </a:xfrm>
      </p:grpSpPr>
      <p:sp>
        <p:nvSpPr>
          <p:cNvPr id="1002" name="Google Shape;1002;p104"/>
          <p:cNvSpPr txBox="1">
            <a:spLocks noGrp="1"/>
          </p:cNvSpPr>
          <p:nvPr>
            <p:ph type="title" idx="4294967295"/>
          </p:nvPr>
        </p:nvSpPr>
        <p:spPr>
          <a:xfrm>
            <a:off x="102525" y="1928925"/>
            <a:ext cx="1786800" cy="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sp>
        <p:nvSpPr>
          <p:cNvPr id="1003" name="Google Shape;1003;p104"/>
          <p:cNvSpPr txBox="1">
            <a:spLocks noGrp="1"/>
          </p:cNvSpPr>
          <p:nvPr>
            <p:ph type="title" idx="4294967295"/>
          </p:nvPr>
        </p:nvSpPr>
        <p:spPr>
          <a:xfrm>
            <a:off x="102525" y="3342875"/>
            <a:ext cx="4276800" cy="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Grant</a:t>
            </a:r>
            <a:endParaRPr/>
          </a:p>
          <a:p>
            <a:pPr marL="0" lvl="0" indent="0" algn="l" rtl="0">
              <a:spcBef>
                <a:spcPts val="0"/>
              </a:spcBef>
              <a:spcAft>
                <a:spcPts val="0"/>
              </a:spcAft>
              <a:buNone/>
            </a:pPr>
            <a:r>
              <a:rPr lang="en"/>
              <a:t>Questions</a:t>
            </a:r>
            <a:endParaRPr/>
          </a:p>
        </p:txBody>
      </p:sp>
      <p:sp>
        <p:nvSpPr>
          <p:cNvPr id="1004" name="Google Shape;1004;p104"/>
          <p:cNvSpPr/>
          <p:nvPr/>
        </p:nvSpPr>
        <p:spPr>
          <a:xfrm>
            <a:off x="102525" y="2639624"/>
            <a:ext cx="1095300" cy="19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5" name="Google Shape;1005;p104"/>
          <p:cNvPicPr preferRelativeResize="0"/>
          <p:nvPr/>
        </p:nvPicPr>
        <p:blipFill>
          <a:blip r:embed="rId3">
            <a:alphaModFix/>
          </a:blip>
          <a:stretch>
            <a:fillRect/>
          </a:stretch>
        </p:blipFill>
        <p:spPr>
          <a:xfrm>
            <a:off x="4057800" y="341813"/>
            <a:ext cx="4459874" cy="44598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05"/>
          <p:cNvSpPr txBox="1"/>
          <p:nvPr/>
        </p:nvSpPr>
        <p:spPr>
          <a:xfrm>
            <a:off x="158700" y="0"/>
            <a:ext cx="8826600" cy="60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Montserrat ExtraBold"/>
                <a:ea typeface="Montserrat ExtraBold"/>
                <a:cs typeface="Montserrat ExtraBold"/>
                <a:sym typeface="Montserrat ExtraBold"/>
              </a:rPr>
              <a:t>EDUCATIONAL VALUE</a:t>
            </a:r>
            <a:endParaRPr sz="2500">
              <a:solidFill>
                <a:schemeClr val="dk1"/>
              </a:solidFill>
              <a:latin typeface="Montserrat ExtraBold"/>
              <a:ea typeface="Montserrat ExtraBold"/>
              <a:cs typeface="Montserrat ExtraBold"/>
              <a:sym typeface="Montserrat ExtraBold"/>
            </a:endParaRPr>
          </a:p>
        </p:txBody>
      </p:sp>
      <p:sp>
        <p:nvSpPr>
          <p:cNvPr id="1011" name="Google Shape;1011;p105"/>
          <p:cNvSpPr txBox="1"/>
          <p:nvPr/>
        </p:nvSpPr>
        <p:spPr>
          <a:xfrm>
            <a:off x="457500" y="602700"/>
            <a:ext cx="8527800" cy="42501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Font typeface="Roboto"/>
              <a:buChar char="●"/>
            </a:pPr>
            <a:r>
              <a:rPr lang="en" sz="1700">
                <a:latin typeface="Roboto"/>
                <a:ea typeface="Roboto"/>
                <a:cs typeface="Roboto"/>
                <a:sym typeface="Roboto"/>
              </a:rPr>
              <a:t>Having a current full-time CLU student and a recent Cal Lu alumni on the team.</a:t>
            </a:r>
            <a:endParaRPr sz="1700">
              <a:latin typeface="Roboto"/>
              <a:ea typeface="Roboto"/>
              <a:cs typeface="Roboto"/>
              <a:sym typeface="Roboto"/>
            </a:endParaRPr>
          </a:p>
          <a:p>
            <a:pPr marL="457200" lvl="0" indent="-336550" algn="l" rtl="0">
              <a:lnSpc>
                <a:spcPct val="115000"/>
              </a:lnSpc>
              <a:spcBef>
                <a:spcPts val="0"/>
              </a:spcBef>
              <a:spcAft>
                <a:spcPts val="0"/>
              </a:spcAft>
              <a:buSzPts val="1700"/>
              <a:buFont typeface="Roboto"/>
              <a:buChar char="●"/>
            </a:pPr>
            <a:r>
              <a:rPr lang="en" sz="1700">
                <a:latin typeface="Roboto"/>
                <a:ea typeface="Roboto"/>
                <a:cs typeface="Roboto"/>
                <a:sym typeface="Roboto"/>
              </a:rPr>
              <a:t>Doing a pilot study through CLU to get real data on the changes in driving behavior as a result of PhoneBelt</a:t>
            </a:r>
            <a:endParaRPr sz="1700">
              <a:latin typeface="Roboto"/>
              <a:ea typeface="Roboto"/>
              <a:cs typeface="Roboto"/>
              <a:sym typeface="Roboto"/>
            </a:endParaRPr>
          </a:p>
          <a:p>
            <a:pPr marL="457200" lvl="0" indent="-336550" algn="l" rtl="0">
              <a:lnSpc>
                <a:spcPct val="115000"/>
              </a:lnSpc>
              <a:spcBef>
                <a:spcPts val="0"/>
              </a:spcBef>
              <a:spcAft>
                <a:spcPts val="0"/>
              </a:spcAft>
              <a:buSzPts val="1700"/>
              <a:buFont typeface="Roboto"/>
              <a:buChar char="●"/>
            </a:pPr>
            <a:r>
              <a:rPr lang="en" sz="1700">
                <a:latin typeface="Roboto"/>
                <a:ea typeface="Roboto"/>
                <a:cs typeface="Roboto"/>
                <a:sym typeface="Roboto"/>
              </a:rPr>
              <a:t>Talked with Mike about a podcast from the various grant recipients sharing their lessons and insights</a:t>
            </a:r>
            <a:endParaRPr sz="1700">
              <a:latin typeface="Roboto"/>
              <a:ea typeface="Roboto"/>
              <a:cs typeface="Roboto"/>
              <a:sym typeface="Roboto"/>
            </a:endParaRPr>
          </a:p>
          <a:p>
            <a:pPr marL="457200" lvl="0" indent="-336550" algn="l" rtl="0">
              <a:lnSpc>
                <a:spcPct val="115000"/>
              </a:lnSpc>
              <a:spcBef>
                <a:spcPts val="0"/>
              </a:spcBef>
              <a:spcAft>
                <a:spcPts val="0"/>
              </a:spcAft>
              <a:buSzPts val="1700"/>
              <a:buFont typeface="Roboto"/>
              <a:buChar char="●"/>
            </a:pPr>
            <a:r>
              <a:rPr lang="en" sz="1700">
                <a:latin typeface="Roboto"/>
                <a:ea typeface="Roboto"/>
                <a:cs typeface="Roboto"/>
                <a:sym typeface="Roboto"/>
              </a:rPr>
              <a:t>Offering electrical engineering workshops at CLU (CLU has no dedicated engineering departments). This would be especially interesting for the CS students as it would be an exposure to bit level programming through microcontrollers and a gateway to embedded engineering</a:t>
            </a:r>
            <a:endParaRPr sz="1700">
              <a:latin typeface="Roboto"/>
              <a:ea typeface="Roboto"/>
              <a:cs typeface="Roboto"/>
              <a:sym typeface="Roboto"/>
            </a:endParaRPr>
          </a:p>
          <a:p>
            <a:pPr marL="457200" lvl="0" indent="-336550" algn="l" rtl="0">
              <a:lnSpc>
                <a:spcPct val="115000"/>
              </a:lnSpc>
              <a:spcBef>
                <a:spcPts val="0"/>
              </a:spcBef>
              <a:spcAft>
                <a:spcPts val="0"/>
              </a:spcAft>
              <a:buSzPts val="1700"/>
              <a:buFont typeface="Roboto"/>
              <a:buChar char="●"/>
            </a:pPr>
            <a:r>
              <a:rPr lang="en" sz="1700">
                <a:latin typeface="Roboto"/>
                <a:ea typeface="Roboto"/>
                <a:cs typeface="Roboto"/>
                <a:sym typeface="Roboto"/>
              </a:rPr>
              <a:t>I am also open to coffee chats, hardware/ manufacturing workshops, CLU radio, entrepreneurship case studies.</a:t>
            </a:r>
            <a:endParaRPr sz="1700">
              <a:latin typeface="Roboto"/>
              <a:ea typeface="Roboto"/>
              <a:cs typeface="Roboto"/>
              <a:sym typeface="Roboto"/>
            </a:endParaRPr>
          </a:p>
          <a:p>
            <a:pPr marL="457200" lvl="0" indent="-336550" algn="l" rtl="0">
              <a:lnSpc>
                <a:spcPct val="115000"/>
              </a:lnSpc>
              <a:spcBef>
                <a:spcPts val="0"/>
              </a:spcBef>
              <a:spcAft>
                <a:spcPts val="0"/>
              </a:spcAft>
              <a:buSzPts val="1700"/>
              <a:buFont typeface="Roboto"/>
              <a:buChar char="●"/>
            </a:pPr>
            <a:r>
              <a:rPr lang="en" sz="1700">
                <a:latin typeface="Roboto"/>
                <a:ea typeface="Roboto"/>
                <a:cs typeface="Roboto"/>
                <a:sym typeface="Roboto"/>
              </a:rPr>
              <a:t>I attended all the CLU entrepreneurship events this year: Startup Weekend, PRiME, IdeaToDo, and the New Venture Fair. I also frequent Hub101. One of the best ways for me to be accessible and be a resource to others is to just be around and be a shoulder tap away!</a:t>
            </a:r>
            <a:endParaRPr sz="17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6"/>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USE OF FUNDS</a:t>
            </a:r>
            <a:endParaRPr sz="2500"/>
          </a:p>
        </p:txBody>
      </p:sp>
      <p:pic>
        <p:nvPicPr>
          <p:cNvPr id="1017" name="Google Shape;1017;p106"/>
          <p:cNvPicPr preferRelativeResize="0"/>
          <p:nvPr/>
        </p:nvPicPr>
        <p:blipFill rotWithShape="1">
          <a:blip r:embed="rId3">
            <a:alphaModFix/>
          </a:blip>
          <a:srcRect l="9427" r="28794" b="15203"/>
          <a:stretch/>
        </p:blipFill>
        <p:spPr>
          <a:xfrm>
            <a:off x="7413453" y="916175"/>
            <a:ext cx="1687397" cy="3039137"/>
          </a:xfrm>
          <a:prstGeom prst="rect">
            <a:avLst/>
          </a:prstGeom>
          <a:noFill/>
          <a:ln>
            <a:noFill/>
          </a:ln>
        </p:spPr>
      </p:pic>
      <p:sp>
        <p:nvSpPr>
          <p:cNvPr id="1018" name="Google Shape;1018;p106"/>
          <p:cNvSpPr txBox="1"/>
          <p:nvPr/>
        </p:nvSpPr>
        <p:spPr>
          <a:xfrm>
            <a:off x="7499494" y="2695620"/>
            <a:ext cx="2403484"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dirty="0">
                <a:latin typeface="Work Sans"/>
                <a:ea typeface="Work Sans"/>
                <a:cs typeface="Work Sans"/>
                <a:sym typeface="Work Sans"/>
              </a:rPr>
              <a:t>20k-</a:t>
            </a:r>
            <a:endParaRPr sz="2200" dirty="0">
              <a:latin typeface="Work Sans"/>
              <a:ea typeface="Work Sans"/>
              <a:cs typeface="Work Sans"/>
              <a:sym typeface="Work Sans"/>
            </a:endParaRPr>
          </a:p>
        </p:txBody>
      </p:sp>
      <p:sp>
        <p:nvSpPr>
          <p:cNvPr id="1019" name="Google Shape;1019;p106"/>
          <p:cNvSpPr txBox="1"/>
          <p:nvPr/>
        </p:nvSpPr>
        <p:spPr>
          <a:xfrm>
            <a:off x="7597236" y="1675100"/>
            <a:ext cx="1503614"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latin typeface="Work Sans"/>
                <a:ea typeface="Work Sans"/>
                <a:cs typeface="Work Sans"/>
                <a:sym typeface="Work Sans"/>
              </a:rPr>
              <a:t>5k-</a:t>
            </a:r>
            <a:endParaRPr sz="2200">
              <a:latin typeface="Work Sans"/>
              <a:ea typeface="Work Sans"/>
              <a:cs typeface="Work Sans"/>
              <a:sym typeface="Work Sans"/>
            </a:endParaRPr>
          </a:p>
        </p:txBody>
      </p:sp>
      <p:sp>
        <p:nvSpPr>
          <p:cNvPr id="1020" name="Google Shape;1020;p106"/>
          <p:cNvSpPr txBox="1"/>
          <p:nvPr/>
        </p:nvSpPr>
        <p:spPr>
          <a:xfrm>
            <a:off x="7597236" y="2140350"/>
            <a:ext cx="1503614"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latin typeface="Work Sans"/>
                <a:ea typeface="Work Sans"/>
                <a:cs typeface="Work Sans"/>
                <a:sym typeface="Work Sans"/>
              </a:rPr>
              <a:t>5k-</a:t>
            </a:r>
            <a:endParaRPr sz="2200">
              <a:latin typeface="Work Sans"/>
              <a:ea typeface="Work Sans"/>
              <a:cs typeface="Work Sans"/>
              <a:sym typeface="Work Sans"/>
            </a:endParaRPr>
          </a:p>
        </p:txBody>
      </p:sp>
      <p:sp>
        <p:nvSpPr>
          <p:cNvPr id="1021" name="Google Shape;1021;p106"/>
          <p:cNvSpPr txBox="1"/>
          <p:nvPr/>
        </p:nvSpPr>
        <p:spPr>
          <a:xfrm>
            <a:off x="187200" y="357275"/>
            <a:ext cx="7055400" cy="43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u="sng">
                <a:latin typeface="Work Sans"/>
                <a:ea typeface="Work Sans"/>
                <a:cs typeface="Work Sans"/>
                <a:sym typeface="Work Sans"/>
              </a:rPr>
              <a:t>$5000</a:t>
            </a:r>
            <a:endParaRPr sz="2300" u="sng">
              <a:latin typeface="Work Sans"/>
              <a:ea typeface="Work Sans"/>
              <a:cs typeface="Work Sans"/>
              <a:sym typeface="Work Sans"/>
            </a:endParaRPr>
          </a:p>
          <a:p>
            <a:pPr marL="0" lvl="0" indent="0" algn="l" rtl="0">
              <a:spcBef>
                <a:spcPts val="0"/>
              </a:spcBef>
              <a:spcAft>
                <a:spcPts val="0"/>
              </a:spcAft>
              <a:buNone/>
            </a:pPr>
            <a:r>
              <a:rPr lang="en" sz="1500">
                <a:latin typeface="Work Sans"/>
                <a:ea typeface="Work Sans"/>
                <a:cs typeface="Work Sans"/>
                <a:sym typeface="Work Sans"/>
              </a:rPr>
              <a:t>This will be earmarked for doing a pilot study with the CLU Mathematics and Business departments as discussed with Professor Metz. This study will be valuable to CLU students who will design, implement, and analyzing this pilot study. PhoneBelt can then leverage the results as evidence to attracting public and private partnerships</a:t>
            </a:r>
            <a:endParaRPr sz="1500">
              <a:latin typeface="Work Sans"/>
              <a:ea typeface="Work Sans"/>
              <a:cs typeface="Work Sans"/>
              <a:sym typeface="Work Sans"/>
            </a:endParaRPr>
          </a:p>
          <a:p>
            <a:pPr marL="0" lvl="0" indent="0" algn="l" rtl="0">
              <a:spcBef>
                <a:spcPts val="0"/>
              </a:spcBef>
              <a:spcAft>
                <a:spcPts val="0"/>
              </a:spcAft>
              <a:buNone/>
            </a:pPr>
            <a:r>
              <a:rPr lang="en" sz="2300" u="sng">
                <a:latin typeface="Work Sans"/>
                <a:ea typeface="Work Sans"/>
                <a:cs typeface="Work Sans"/>
                <a:sym typeface="Work Sans"/>
              </a:rPr>
              <a:t>$5000</a:t>
            </a:r>
            <a:endParaRPr sz="2300" u="sng">
              <a:latin typeface="Work Sans"/>
              <a:ea typeface="Work Sans"/>
              <a:cs typeface="Work Sans"/>
              <a:sym typeface="Work Sans"/>
            </a:endParaRPr>
          </a:p>
          <a:p>
            <a:pPr marL="0" lvl="0" indent="0" algn="l" rtl="0">
              <a:spcBef>
                <a:spcPts val="0"/>
              </a:spcBef>
              <a:spcAft>
                <a:spcPts val="0"/>
              </a:spcAft>
              <a:buNone/>
            </a:pPr>
            <a:r>
              <a:rPr lang="en" sz="1500">
                <a:latin typeface="Work Sans"/>
                <a:ea typeface="Work Sans"/>
                <a:cs typeface="Work Sans"/>
                <a:sym typeface="Work Sans"/>
              </a:rPr>
              <a:t>This will be earmarked to expand our team and allow us to reach our goals faster by hiring a CLU student as an intern. As the company finishes up the R&amp;D and engineering, a marketing focus will be key to create social media content and especially generate pre-sales. </a:t>
            </a:r>
            <a:endParaRPr sz="1500">
              <a:latin typeface="Work Sans"/>
              <a:ea typeface="Work Sans"/>
              <a:cs typeface="Work Sans"/>
              <a:sym typeface="Work Sans"/>
            </a:endParaRPr>
          </a:p>
          <a:p>
            <a:pPr marL="0" lvl="0" indent="0" algn="l" rtl="0">
              <a:spcBef>
                <a:spcPts val="0"/>
              </a:spcBef>
              <a:spcAft>
                <a:spcPts val="0"/>
              </a:spcAft>
              <a:buNone/>
            </a:pPr>
            <a:r>
              <a:rPr lang="en" sz="2300" u="sng">
                <a:latin typeface="Work Sans"/>
                <a:ea typeface="Work Sans"/>
                <a:cs typeface="Work Sans"/>
                <a:sym typeface="Work Sans"/>
              </a:rPr>
              <a:t>$20,000</a:t>
            </a:r>
            <a:endParaRPr sz="2300" u="sng">
              <a:latin typeface="Work Sans"/>
              <a:ea typeface="Work Sans"/>
              <a:cs typeface="Work Sans"/>
              <a:sym typeface="Work Sans"/>
            </a:endParaRPr>
          </a:p>
          <a:p>
            <a:pPr marL="0" lvl="0" indent="0" algn="l" rtl="0">
              <a:spcBef>
                <a:spcPts val="0"/>
              </a:spcBef>
              <a:spcAft>
                <a:spcPts val="0"/>
              </a:spcAft>
              <a:buNone/>
            </a:pPr>
            <a:r>
              <a:rPr lang="en" sz="1500">
                <a:latin typeface="Work Sans"/>
                <a:ea typeface="Work Sans"/>
                <a:cs typeface="Work Sans"/>
                <a:sym typeface="Work Sans"/>
              </a:rPr>
              <a:t>The rough quote for the tooling costs necessary for injection molding. The current designs are all 3d printed and in order to scale and fulfill our kickstarter, injection molded parts will be necessary. A large portion of the accelerator James will be attending will be designing the product for injection molding and scalability</a:t>
            </a:r>
            <a:endParaRPr sz="1500">
              <a:latin typeface="Work Sans"/>
              <a:ea typeface="Work Sans"/>
              <a:cs typeface="Work Sans"/>
              <a:sym typeface="Work Sans"/>
            </a:endParaRPr>
          </a:p>
          <a:p>
            <a:pPr marL="0" lvl="0" indent="0" algn="l" rtl="0">
              <a:spcBef>
                <a:spcPts val="0"/>
              </a:spcBef>
              <a:spcAft>
                <a:spcPts val="0"/>
              </a:spcAft>
              <a:buNone/>
            </a:pPr>
            <a:endParaRPr sz="1500">
              <a:latin typeface="Work Sans"/>
              <a:ea typeface="Work Sans"/>
              <a:cs typeface="Work Sans"/>
              <a:sym typeface="Work Sans"/>
            </a:endParaRPr>
          </a:p>
        </p:txBody>
      </p:sp>
      <p:sp>
        <p:nvSpPr>
          <p:cNvPr id="1022" name="Google Shape;1022;p106"/>
          <p:cNvSpPr txBox="1"/>
          <p:nvPr/>
        </p:nvSpPr>
        <p:spPr>
          <a:xfrm>
            <a:off x="187200" y="4733975"/>
            <a:ext cx="8956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Work Sans"/>
                <a:ea typeface="Work Sans"/>
                <a:cs typeface="Work Sans"/>
                <a:sym typeface="Work Sans"/>
              </a:rPr>
              <a:t>Gist: </a:t>
            </a:r>
            <a:r>
              <a:rPr lang="en" sz="1500" i="1">
                <a:latin typeface="Work Sans"/>
                <a:ea typeface="Work Sans"/>
                <a:cs typeface="Work Sans"/>
                <a:sym typeface="Work Sans"/>
              </a:rPr>
              <a:t>This grant will be pivotal to getting us to our next milestone, launching on Kickstarter</a:t>
            </a:r>
            <a:endParaRPr i="1">
              <a:latin typeface="Work Sans"/>
              <a:ea typeface="Work Sans"/>
              <a:cs typeface="Work Sans"/>
              <a:sym typeface="Work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07"/>
          <p:cNvSpPr txBox="1">
            <a:spLocks noGrp="1"/>
          </p:cNvSpPr>
          <p:nvPr>
            <p:ph type="title" idx="4294967295"/>
          </p:nvPr>
        </p:nvSpPr>
        <p:spPr>
          <a:xfrm>
            <a:off x="774275" y="0"/>
            <a:ext cx="7704000" cy="18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br>
              <a:rPr lang="en"/>
            </a:b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Appendix:</a:t>
            </a:r>
            <a:endParaRPr/>
          </a:p>
        </p:txBody>
      </p:sp>
      <p:sp>
        <p:nvSpPr>
          <p:cNvPr id="1028" name="Google Shape;1028;p107"/>
          <p:cNvSpPr txBox="1"/>
          <p:nvPr/>
        </p:nvSpPr>
        <p:spPr>
          <a:xfrm>
            <a:off x="1898550" y="4451900"/>
            <a:ext cx="5346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Roboto"/>
                <a:ea typeface="Roboto"/>
                <a:cs typeface="Roboto"/>
                <a:sym typeface="Roboto"/>
              </a:rPr>
              <a:t>Website: ThePhoneBelt.com</a:t>
            </a:r>
            <a:endParaRPr sz="1800">
              <a:latin typeface="Roboto"/>
              <a:ea typeface="Roboto"/>
              <a:cs typeface="Roboto"/>
              <a:sym typeface="Roboto"/>
            </a:endParaRPr>
          </a:p>
          <a:p>
            <a:pPr marL="0" lvl="0" indent="0" algn="ctr" rtl="0">
              <a:spcBef>
                <a:spcPts val="0"/>
              </a:spcBef>
              <a:spcAft>
                <a:spcPts val="0"/>
              </a:spcAft>
              <a:buNone/>
            </a:pPr>
            <a:r>
              <a:rPr lang="en" sz="1800">
                <a:latin typeface="Roboto"/>
                <a:ea typeface="Roboto"/>
                <a:cs typeface="Roboto"/>
                <a:sym typeface="Roboto"/>
              </a:rPr>
              <a:t>Contact: jamescscoleman@gmail.com</a:t>
            </a:r>
            <a:endParaRPr sz="18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2"/>
        <p:cNvGrpSpPr/>
        <p:nvPr/>
      </p:nvGrpSpPr>
      <p:grpSpPr>
        <a:xfrm>
          <a:off x="0" y="0"/>
          <a:ext cx="0" cy="0"/>
          <a:chOff x="0" y="0"/>
          <a:chExt cx="0" cy="0"/>
        </a:xfrm>
      </p:grpSpPr>
      <p:sp>
        <p:nvSpPr>
          <p:cNvPr id="1033" name="Google Shape;1033;p108"/>
          <p:cNvSpPr txBox="1">
            <a:spLocks noGrp="1"/>
          </p:cNvSpPr>
          <p:nvPr>
            <p:ph type="title" idx="4294967295"/>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32323"/>
                </a:solidFill>
              </a:rPr>
              <a:t>MOATS</a:t>
            </a:r>
            <a:endParaRPr>
              <a:solidFill>
                <a:srgbClr val="232323"/>
              </a:solidFill>
            </a:endParaRPr>
          </a:p>
        </p:txBody>
      </p:sp>
      <p:sp>
        <p:nvSpPr>
          <p:cNvPr id="1034" name="Google Shape;1034;p108"/>
          <p:cNvSpPr txBox="1"/>
          <p:nvPr/>
        </p:nvSpPr>
        <p:spPr>
          <a:xfrm>
            <a:off x="462450" y="801275"/>
            <a:ext cx="821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035" name="Google Shape;1035;p108"/>
          <p:cNvSpPr txBox="1"/>
          <p:nvPr/>
        </p:nvSpPr>
        <p:spPr>
          <a:xfrm>
            <a:off x="158700" y="695650"/>
            <a:ext cx="8826600" cy="3867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SzPts val="1500"/>
              <a:buChar char="●"/>
            </a:pPr>
            <a:r>
              <a:rPr lang="en" sz="1500"/>
              <a:t>First Mover Advantage</a:t>
            </a:r>
            <a:endParaRPr sz="1500"/>
          </a:p>
          <a:p>
            <a:pPr marL="457200" lvl="0" indent="-323850" algn="l" rtl="0">
              <a:lnSpc>
                <a:spcPct val="115000"/>
              </a:lnSpc>
              <a:spcBef>
                <a:spcPts val="0"/>
              </a:spcBef>
              <a:spcAft>
                <a:spcPts val="0"/>
              </a:spcAft>
              <a:buSzPts val="1500"/>
              <a:buChar char="●"/>
            </a:pPr>
            <a:r>
              <a:rPr lang="en" sz="1500"/>
              <a:t>Long term contracts and subscriptions with strategic partners (</a:t>
            </a:r>
            <a:r>
              <a:rPr lang="en" sz="1100">
                <a:solidFill>
                  <a:srgbClr val="595959"/>
                </a:solidFill>
                <a:latin typeface="Calibri"/>
                <a:ea typeface="Calibri"/>
                <a:cs typeface="Calibri"/>
                <a:sym typeface="Calibri"/>
              </a:rPr>
              <a:t>Coordination with National Teen Safe Driver Week)</a:t>
            </a:r>
            <a:endParaRPr sz="1500"/>
          </a:p>
          <a:p>
            <a:pPr marL="457200" lvl="0" indent="-323850" algn="l" rtl="0">
              <a:lnSpc>
                <a:spcPct val="115000"/>
              </a:lnSpc>
              <a:spcBef>
                <a:spcPts val="0"/>
              </a:spcBef>
              <a:spcAft>
                <a:spcPts val="0"/>
              </a:spcAft>
              <a:buSzPts val="1500"/>
              <a:buChar char="●"/>
            </a:pPr>
            <a:r>
              <a:rPr lang="en" sz="1500"/>
              <a:t>Best in class customer service</a:t>
            </a:r>
            <a:endParaRPr sz="1500"/>
          </a:p>
          <a:p>
            <a:pPr marL="457200" lvl="0" indent="-323850" algn="l" rtl="0">
              <a:lnSpc>
                <a:spcPct val="115000"/>
              </a:lnSpc>
              <a:spcBef>
                <a:spcPts val="0"/>
              </a:spcBef>
              <a:spcAft>
                <a:spcPts val="0"/>
              </a:spcAft>
              <a:buSzPts val="1500"/>
              <a:buChar char="●"/>
            </a:pPr>
            <a:r>
              <a:rPr lang="en" sz="1500"/>
              <a:t>Unique design and approach to the phone mount</a:t>
            </a:r>
            <a:endParaRPr sz="1500"/>
          </a:p>
          <a:p>
            <a:pPr marL="457200" lvl="0" indent="-323850" algn="l" rtl="0">
              <a:lnSpc>
                <a:spcPct val="115000"/>
              </a:lnSpc>
              <a:spcBef>
                <a:spcPts val="0"/>
              </a:spcBef>
              <a:spcAft>
                <a:spcPts val="0"/>
              </a:spcAft>
              <a:buSzPts val="1500"/>
              <a:buChar char="●"/>
            </a:pPr>
            <a:r>
              <a:rPr lang="en" sz="1500"/>
              <a:t>Building a very high quality product, competing on quality not price</a:t>
            </a:r>
            <a:endParaRPr sz="1500"/>
          </a:p>
          <a:p>
            <a:pPr marL="457200" lvl="0" indent="-323850" algn="l" rtl="0">
              <a:lnSpc>
                <a:spcPct val="115000"/>
              </a:lnSpc>
              <a:spcBef>
                <a:spcPts val="0"/>
              </a:spcBef>
              <a:spcAft>
                <a:spcPts val="0"/>
              </a:spcAft>
              <a:buSzPts val="1500"/>
              <a:buChar char="●"/>
            </a:pPr>
            <a:r>
              <a:rPr lang="en" sz="1500"/>
              <a:t>Key partnerships especially with distribution, awareness, and marketing</a:t>
            </a:r>
            <a:endParaRPr sz="1500"/>
          </a:p>
          <a:p>
            <a:pPr marL="457200" lvl="0" indent="-323850" algn="l" rtl="0">
              <a:lnSpc>
                <a:spcPct val="115000"/>
              </a:lnSpc>
              <a:spcBef>
                <a:spcPts val="0"/>
              </a:spcBef>
              <a:spcAft>
                <a:spcPts val="0"/>
              </a:spcAft>
              <a:buSzPts val="1500"/>
              <a:buChar char="●"/>
            </a:pPr>
            <a:r>
              <a:rPr lang="en" sz="1500"/>
              <a:t>Selling initially only in U.S.- preventing knock-offs, building a better moat, de-risking business</a:t>
            </a:r>
            <a:endParaRPr sz="1500"/>
          </a:p>
          <a:p>
            <a:pPr marL="457200" lvl="0" indent="-323850" algn="l" rtl="0">
              <a:lnSpc>
                <a:spcPct val="115000"/>
              </a:lnSpc>
              <a:spcBef>
                <a:spcPts val="0"/>
              </a:spcBef>
              <a:spcAft>
                <a:spcPts val="0"/>
              </a:spcAft>
              <a:buSzPts val="1500"/>
              <a:buChar char="●"/>
            </a:pPr>
            <a:r>
              <a:rPr lang="en" sz="1500"/>
              <a:t>Build a robust supply chain and leverage economies-of-scale</a:t>
            </a:r>
            <a:endParaRPr sz="1500"/>
          </a:p>
          <a:p>
            <a:pPr marL="457200" lvl="0" indent="-323850" algn="l" rtl="0">
              <a:lnSpc>
                <a:spcPct val="115000"/>
              </a:lnSpc>
              <a:spcBef>
                <a:spcPts val="0"/>
              </a:spcBef>
              <a:spcAft>
                <a:spcPts val="0"/>
              </a:spcAft>
              <a:buSzPts val="1500"/>
              <a:buChar char="●"/>
            </a:pPr>
            <a:r>
              <a:rPr lang="en" sz="1500"/>
              <a:t>Regulation in safety space will make knock-offs difficult</a:t>
            </a:r>
            <a:endParaRPr sz="1500"/>
          </a:p>
          <a:p>
            <a:pPr marL="457200" lvl="0" indent="-323850" algn="l" rtl="0">
              <a:lnSpc>
                <a:spcPct val="115000"/>
              </a:lnSpc>
              <a:spcBef>
                <a:spcPts val="0"/>
              </a:spcBef>
              <a:spcAft>
                <a:spcPts val="0"/>
              </a:spcAft>
              <a:buSzPts val="1500"/>
              <a:buChar char="●"/>
            </a:pPr>
            <a:r>
              <a:rPr lang="en" sz="1500"/>
              <a:t>Natural barrier to entry - Expensive tooling costs, government certification, etc.</a:t>
            </a:r>
            <a:endParaRPr sz="1500"/>
          </a:p>
          <a:p>
            <a:pPr marL="457200" lvl="0" indent="-323850" algn="l" rtl="0">
              <a:lnSpc>
                <a:spcPct val="115000"/>
              </a:lnSpc>
              <a:spcBef>
                <a:spcPts val="0"/>
              </a:spcBef>
              <a:spcAft>
                <a:spcPts val="0"/>
              </a:spcAft>
              <a:buSzPts val="1500"/>
              <a:buChar char="●"/>
            </a:pPr>
            <a:r>
              <a:rPr lang="en" sz="1500"/>
              <a:t>Leverage studies, data, and evidence that competitors do not have</a:t>
            </a:r>
            <a:endParaRPr sz="1500"/>
          </a:p>
          <a:p>
            <a:pPr marL="457200" lvl="0" indent="-323850" algn="l" rtl="0">
              <a:lnSpc>
                <a:spcPct val="115000"/>
              </a:lnSpc>
              <a:spcBef>
                <a:spcPts val="0"/>
              </a:spcBef>
              <a:spcAft>
                <a:spcPts val="0"/>
              </a:spcAft>
              <a:buSzPts val="1500"/>
              <a:buChar char="●"/>
            </a:pPr>
            <a:r>
              <a:rPr lang="en" sz="1500"/>
              <a:t>Leverage customer data, customer lock-in, customer stickiness</a:t>
            </a:r>
            <a:endParaRPr sz="1500"/>
          </a:p>
          <a:p>
            <a:pPr marL="457200" lvl="0" indent="-323850" algn="l" rtl="0">
              <a:lnSpc>
                <a:spcPct val="115000"/>
              </a:lnSpc>
              <a:spcBef>
                <a:spcPts val="0"/>
              </a:spcBef>
              <a:spcAft>
                <a:spcPts val="0"/>
              </a:spcAft>
              <a:buSzPts val="1500"/>
              <a:buChar char="●"/>
            </a:pPr>
            <a:r>
              <a:rPr lang="en" sz="1500"/>
              <a:t>Network effects, especially in parental customer segment</a:t>
            </a:r>
            <a:endParaRPr sz="1500"/>
          </a:p>
          <a:p>
            <a:pPr marL="457200" lvl="0" indent="-323850" algn="l" rtl="0">
              <a:lnSpc>
                <a:spcPct val="115000"/>
              </a:lnSpc>
              <a:spcBef>
                <a:spcPts val="0"/>
              </a:spcBef>
              <a:spcAft>
                <a:spcPts val="0"/>
              </a:spcAft>
              <a:buSzPts val="1500"/>
              <a:buChar char="●"/>
            </a:pPr>
            <a:r>
              <a:rPr lang="en" sz="1500"/>
              <a:t>Branding and Intellectual Property</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2"/>
          <p:cNvSpPr txBox="1"/>
          <p:nvPr/>
        </p:nvSpPr>
        <p:spPr>
          <a:xfrm>
            <a:off x="2564250" y="1317350"/>
            <a:ext cx="4015500" cy="237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700" b="1">
                <a:solidFill>
                  <a:srgbClr val="0070C0"/>
                </a:solidFill>
                <a:latin typeface="Roboto"/>
                <a:ea typeface="Roboto"/>
                <a:cs typeface="Roboto"/>
                <a:sym typeface="Roboto"/>
              </a:rPr>
              <a:t>Mission</a:t>
            </a:r>
            <a:endParaRPr sz="4700" b="1">
              <a:solidFill>
                <a:srgbClr val="0070C0"/>
              </a:solidFill>
              <a:latin typeface="Roboto"/>
              <a:ea typeface="Roboto"/>
              <a:cs typeface="Roboto"/>
              <a:sym typeface="Roboto"/>
            </a:endParaRPr>
          </a:p>
          <a:p>
            <a:pPr marL="0" lvl="0" indent="0" algn="ctr" rtl="0">
              <a:spcBef>
                <a:spcPts val="0"/>
              </a:spcBef>
              <a:spcAft>
                <a:spcPts val="0"/>
              </a:spcAft>
              <a:buNone/>
            </a:pPr>
            <a:r>
              <a:rPr lang="en" sz="3200">
                <a:latin typeface="Roboto"/>
                <a:ea typeface="Roboto"/>
                <a:cs typeface="Roboto"/>
                <a:sym typeface="Roboto"/>
              </a:rPr>
              <a:t>To reduce distracted driving and make our roads safer. </a:t>
            </a:r>
            <a:endParaRPr sz="32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9"/>
        <p:cNvGrpSpPr/>
        <p:nvPr/>
      </p:nvGrpSpPr>
      <p:grpSpPr>
        <a:xfrm>
          <a:off x="0" y="0"/>
          <a:ext cx="0" cy="0"/>
          <a:chOff x="0" y="0"/>
          <a:chExt cx="0" cy="0"/>
        </a:xfrm>
      </p:grpSpPr>
      <p:sp>
        <p:nvSpPr>
          <p:cNvPr id="1040" name="Google Shape;1040;p109"/>
          <p:cNvSpPr txBox="1"/>
          <p:nvPr/>
        </p:nvSpPr>
        <p:spPr>
          <a:xfrm>
            <a:off x="1300963" y="0"/>
            <a:ext cx="6542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rgbClr val="232323"/>
                </a:solidFill>
                <a:latin typeface="Montserrat ExtraBold"/>
                <a:ea typeface="Montserrat ExtraBold"/>
                <a:cs typeface="Montserrat ExtraBold"/>
                <a:sym typeface="Montserrat ExtraBold"/>
              </a:rPr>
              <a:t>UNIT COSTS (simplified)</a:t>
            </a:r>
            <a:endParaRPr sz="2500">
              <a:solidFill>
                <a:srgbClr val="232323"/>
              </a:solidFill>
              <a:latin typeface="Montserrat ExtraBold"/>
              <a:ea typeface="Montserrat ExtraBold"/>
              <a:cs typeface="Montserrat ExtraBold"/>
              <a:sym typeface="Montserrat ExtraBold"/>
            </a:endParaRPr>
          </a:p>
        </p:txBody>
      </p:sp>
      <p:pic>
        <p:nvPicPr>
          <p:cNvPr id="1041" name="Google Shape;1041;p109"/>
          <p:cNvPicPr preferRelativeResize="0"/>
          <p:nvPr/>
        </p:nvPicPr>
        <p:blipFill>
          <a:blip r:embed="rId3">
            <a:alphaModFix/>
          </a:blip>
          <a:stretch>
            <a:fillRect/>
          </a:stretch>
        </p:blipFill>
        <p:spPr>
          <a:xfrm>
            <a:off x="1856100" y="1439663"/>
            <a:ext cx="5431850" cy="2264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5"/>
        <p:cNvGrpSpPr/>
        <p:nvPr/>
      </p:nvGrpSpPr>
      <p:grpSpPr>
        <a:xfrm>
          <a:off x="0" y="0"/>
          <a:ext cx="0" cy="0"/>
          <a:chOff x="0" y="0"/>
          <a:chExt cx="0" cy="0"/>
        </a:xfrm>
      </p:grpSpPr>
      <p:sp>
        <p:nvSpPr>
          <p:cNvPr id="1046" name="Google Shape;1046;p110"/>
          <p:cNvSpPr txBox="1"/>
          <p:nvPr/>
        </p:nvSpPr>
        <p:spPr>
          <a:xfrm>
            <a:off x="1630500" y="0"/>
            <a:ext cx="58830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rgbClr val="232323"/>
                </a:solidFill>
                <a:latin typeface="Montserrat ExtraBold"/>
                <a:ea typeface="Montserrat ExtraBold"/>
                <a:cs typeface="Montserrat ExtraBold"/>
                <a:sym typeface="Montserrat ExtraBold"/>
              </a:rPr>
              <a:t>NR COSTS (simplified)</a:t>
            </a:r>
            <a:endParaRPr sz="2500">
              <a:solidFill>
                <a:srgbClr val="232323"/>
              </a:solidFill>
              <a:latin typeface="Montserrat ExtraBold"/>
              <a:ea typeface="Montserrat ExtraBold"/>
              <a:cs typeface="Montserrat ExtraBold"/>
              <a:sym typeface="Montserrat ExtraBold"/>
            </a:endParaRPr>
          </a:p>
        </p:txBody>
      </p:sp>
      <p:pic>
        <p:nvPicPr>
          <p:cNvPr id="1047" name="Google Shape;1047;p110"/>
          <p:cNvPicPr preferRelativeResize="0"/>
          <p:nvPr/>
        </p:nvPicPr>
        <p:blipFill>
          <a:blip r:embed="rId3">
            <a:alphaModFix/>
          </a:blip>
          <a:stretch>
            <a:fillRect/>
          </a:stretch>
        </p:blipFill>
        <p:spPr>
          <a:xfrm>
            <a:off x="1295011" y="1550102"/>
            <a:ext cx="6553975" cy="204329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111"/>
          <p:cNvPicPr preferRelativeResize="0"/>
          <p:nvPr/>
        </p:nvPicPr>
        <p:blipFill rotWithShape="1">
          <a:blip r:embed="rId3">
            <a:alphaModFix/>
          </a:blip>
          <a:srcRect l="18052" t="44349" r="17930" b="45175"/>
          <a:stretch/>
        </p:blipFill>
        <p:spPr>
          <a:xfrm>
            <a:off x="2799687" y="1257600"/>
            <a:ext cx="3567725" cy="371750"/>
          </a:xfrm>
          <a:prstGeom prst="rect">
            <a:avLst/>
          </a:prstGeom>
          <a:noFill/>
          <a:ln>
            <a:noFill/>
          </a:ln>
        </p:spPr>
      </p:pic>
      <p:sp>
        <p:nvSpPr>
          <p:cNvPr id="1053" name="Google Shape;1053;p111"/>
          <p:cNvSpPr txBox="1"/>
          <p:nvPr/>
        </p:nvSpPr>
        <p:spPr>
          <a:xfrm>
            <a:off x="195250" y="110800"/>
            <a:ext cx="20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Slide idea</a:t>
            </a:r>
            <a:endParaRPr/>
          </a:p>
        </p:txBody>
      </p:sp>
      <p:pic>
        <p:nvPicPr>
          <p:cNvPr id="1054" name="Google Shape;1054;p111"/>
          <p:cNvPicPr preferRelativeResize="0"/>
          <p:nvPr/>
        </p:nvPicPr>
        <p:blipFill>
          <a:blip r:embed="rId4">
            <a:alphaModFix/>
          </a:blip>
          <a:stretch>
            <a:fillRect/>
          </a:stretch>
        </p:blipFill>
        <p:spPr>
          <a:xfrm>
            <a:off x="1863300" y="1675600"/>
            <a:ext cx="5440501" cy="2862175"/>
          </a:xfrm>
          <a:prstGeom prst="rect">
            <a:avLst/>
          </a:prstGeom>
          <a:noFill/>
          <a:ln>
            <a:noFill/>
          </a:ln>
        </p:spPr>
      </p:pic>
      <p:sp>
        <p:nvSpPr>
          <p:cNvPr id="1055" name="Google Shape;1055;p111"/>
          <p:cNvSpPr txBox="1"/>
          <p:nvPr/>
        </p:nvSpPr>
        <p:spPr>
          <a:xfrm>
            <a:off x="381425" y="3351000"/>
            <a:ext cx="22296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t>No solution whatsoever</a:t>
            </a:r>
            <a:endParaRPr sz="2300"/>
          </a:p>
        </p:txBody>
      </p:sp>
      <p:sp>
        <p:nvSpPr>
          <p:cNvPr id="1056" name="Google Shape;1056;p111"/>
          <p:cNvSpPr txBox="1"/>
          <p:nvPr/>
        </p:nvSpPr>
        <p:spPr>
          <a:xfrm>
            <a:off x="7049400" y="3351000"/>
            <a:ext cx="24414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t>Invasive driver facing cameras</a:t>
            </a:r>
            <a:endParaRPr sz="2300"/>
          </a:p>
        </p:txBody>
      </p:sp>
      <p:sp>
        <p:nvSpPr>
          <p:cNvPr id="1057" name="Google Shape;1057;p111"/>
          <p:cNvSpPr txBox="1"/>
          <p:nvPr/>
        </p:nvSpPr>
        <p:spPr>
          <a:xfrm>
            <a:off x="2607000" y="827425"/>
            <a:ext cx="39531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a:t>Our opportunity</a:t>
            </a:r>
            <a:endParaRPr sz="23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1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Problem</a:t>
            </a:r>
            <a:endParaRPr/>
          </a:p>
        </p:txBody>
      </p:sp>
      <p:pic>
        <p:nvPicPr>
          <p:cNvPr id="1063" name="Google Shape;1063;p112"/>
          <p:cNvPicPr preferRelativeResize="0"/>
          <p:nvPr/>
        </p:nvPicPr>
        <p:blipFill>
          <a:blip r:embed="rId3">
            <a:alphaModFix/>
          </a:blip>
          <a:stretch>
            <a:fillRect/>
          </a:stretch>
        </p:blipFill>
        <p:spPr>
          <a:xfrm>
            <a:off x="5684200" y="689750"/>
            <a:ext cx="1339024" cy="1339024"/>
          </a:xfrm>
          <a:prstGeom prst="rect">
            <a:avLst/>
          </a:prstGeom>
          <a:noFill/>
          <a:ln>
            <a:noFill/>
          </a:ln>
        </p:spPr>
      </p:pic>
      <p:sp>
        <p:nvSpPr>
          <p:cNvPr id="1064" name="Google Shape;1064;p112"/>
          <p:cNvSpPr txBox="1"/>
          <p:nvPr/>
        </p:nvSpPr>
        <p:spPr>
          <a:xfrm>
            <a:off x="902475" y="906025"/>
            <a:ext cx="5245500" cy="40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ic Sans MS"/>
                <a:ea typeface="Comic Sans MS"/>
                <a:cs typeface="Comic Sans MS"/>
                <a:sym typeface="Comic Sans MS"/>
              </a:rPr>
              <a:t>Smartphone ownership</a:t>
            </a:r>
            <a:endParaRPr sz="3200">
              <a:latin typeface="Comic Sans MS"/>
              <a:ea typeface="Comic Sans MS"/>
              <a:cs typeface="Comic Sans MS"/>
              <a:sym typeface="Comic Sans MS"/>
            </a:endParaRPr>
          </a:p>
          <a:p>
            <a:pPr marL="0" lvl="0" indent="0" algn="l" rtl="0">
              <a:spcBef>
                <a:spcPts val="0"/>
              </a:spcBef>
              <a:spcAft>
                <a:spcPts val="0"/>
              </a:spcAft>
              <a:buNone/>
            </a:pPr>
            <a:endParaRPr sz="3200">
              <a:latin typeface="Comic Sans MS"/>
              <a:ea typeface="Comic Sans MS"/>
              <a:cs typeface="Comic Sans MS"/>
              <a:sym typeface="Comic Sans MS"/>
            </a:endParaRPr>
          </a:p>
          <a:p>
            <a:pPr marL="0" lvl="0" indent="0" algn="l" rtl="0">
              <a:spcBef>
                <a:spcPts val="0"/>
              </a:spcBef>
              <a:spcAft>
                <a:spcPts val="0"/>
              </a:spcAft>
              <a:buNone/>
            </a:pPr>
            <a:endParaRPr sz="3200">
              <a:latin typeface="Comic Sans MS"/>
              <a:ea typeface="Comic Sans MS"/>
              <a:cs typeface="Comic Sans MS"/>
              <a:sym typeface="Comic Sans MS"/>
            </a:endParaRPr>
          </a:p>
          <a:p>
            <a:pPr marL="0" lvl="0" indent="0" algn="l" rtl="0">
              <a:spcBef>
                <a:spcPts val="0"/>
              </a:spcBef>
              <a:spcAft>
                <a:spcPts val="0"/>
              </a:spcAft>
              <a:buNone/>
            </a:pPr>
            <a:r>
              <a:rPr lang="en" sz="3200">
                <a:latin typeface="Comic Sans MS"/>
                <a:ea typeface="Comic Sans MS"/>
                <a:cs typeface="Comic Sans MS"/>
                <a:sym typeface="Comic Sans MS"/>
              </a:rPr>
              <a:t>Time spent on phones</a:t>
            </a:r>
            <a:endParaRPr sz="3200">
              <a:latin typeface="Comic Sans MS"/>
              <a:ea typeface="Comic Sans MS"/>
              <a:cs typeface="Comic Sans MS"/>
              <a:sym typeface="Comic Sans MS"/>
            </a:endParaRPr>
          </a:p>
          <a:p>
            <a:pPr marL="0" lvl="0" indent="0" algn="l" rtl="0">
              <a:spcBef>
                <a:spcPts val="0"/>
              </a:spcBef>
              <a:spcAft>
                <a:spcPts val="0"/>
              </a:spcAft>
              <a:buNone/>
            </a:pPr>
            <a:endParaRPr sz="3200">
              <a:latin typeface="Comic Sans MS"/>
              <a:ea typeface="Comic Sans MS"/>
              <a:cs typeface="Comic Sans MS"/>
              <a:sym typeface="Comic Sans MS"/>
            </a:endParaRPr>
          </a:p>
          <a:p>
            <a:pPr marL="0" lvl="0" indent="0" algn="l" rtl="0">
              <a:spcBef>
                <a:spcPts val="0"/>
              </a:spcBef>
              <a:spcAft>
                <a:spcPts val="0"/>
              </a:spcAft>
              <a:buNone/>
            </a:pPr>
            <a:endParaRPr sz="3200">
              <a:latin typeface="Comic Sans MS"/>
              <a:ea typeface="Comic Sans MS"/>
              <a:cs typeface="Comic Sans MS"/>
              <a:sym typeface="Comic Sans MS"/>
            </a:endParaRPr>
          </a:p>
          <a:p>
            <a:pPr marL="0" lvl="0" indent="0" algn="l" rtl="0">
              <a:spcBef>
                <a:spcPts val="0"/>
              </a:spcBef>
              <a:spcAft>
                <a:spcPts val="0"/>
              </a:spcAft>
              <a:buNone/>
            </a:pPr>
            <a:r>
              <a:rPr lang="en" sz="3200">
                <a:latin typeface="Comic Sans MS"/>
                <a:ea typeface="Comic Sans MS"/>
                <a:cs typeface="Comic Sans MS"/>
                <a:sym typeface="Comic Sans MS"/>
              </a:rPr>
              <a:t>Time spent manipulating phone while driving</a:t>
            </a:r>
            <a:endParaRPr sz="3200">
              <a:latin typeface="Comic Sans MS"/>
              <a:ea typeface="Comic Sans MS"/>
              <a:cs typeface="Comic Sans MS"/>
              <a:sym typeface="Comic Sans MS"/>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1065" name="Google Shape;1065;p112"/>
          <p:cNvPicPr preferRelativeResize="0"/>
          <p:nvPr/>
        </p:nvPicPr>
        <p:blipFill>
          <a:blip r:embed="rId3">
            <a:alphaModFix/>
          </a:blip>
          <a:stretch>
            <a:fillRect/>
          </a:stretch>
        </p:blipFill>
        <p:spPr>
          <a:xfrm>
            <a:off x="5684200" y="1902238"/>
            <a:ext cx="1339024" cy="1339024"/>
          </a:xfrm>
          <a:prstGeom prst="rect">
            <a:avLst/>
          </a:prstGeom>
          <a:noFill/>
          <a:ln>
            <a:noFill/>
          </a:ln>
        </p:spPr>
      </p:pic>
      <p:pic>
        <p:nvPicPr>
          <p:cNvPr id="1066" name="Google Shape;1066;p112"/>
          <p:cNvPicPr preferRelativeResize="0"/>
          <p:nvPr/>
        </p:nvPicPr>
        <p:blipFill>
          <a:blip r:embed="rId3">
            <a:alphaModFix/>
          </a:blip>
          <a:stretch>
            <a:fillRect/>
          </a:stretch>
        </p:blipFill>
        <p:spPr>
          <a:xfrm>
            <a:off x="5760675" y="3664675"/>
            <a:ext cx="1262550" cy="1262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1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Evidence</a:t>
            </a:r>
            <a:endParaRPr/>
          </a:p>
        </p:txBody>
      </p:sp>
      <p:sp>
        <p:nvSpPr>
          <p:cNvPr id="1072" name="Google Shape;1072;p113"/>
          <p:cNvSpPr txBox="1"/>
          <p:nvPr/>
        </p:nvSpPr>
        <p:spPr>
          <a:xfrm>
            <a:off x="23575" y="757100"/>
            <a:ext cx="9040800"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latin typeface="Roboto"/>
                <a:ea typeface="Roboto"/>
                <a:cs typeface="Roboto"/>
                <a:sym typeface="Roboto"/>
              </a:rPr>
              <a:t>75% of drivers sometimes use their phone while driving, common reasons are GPS, music, calling (AT&amp;T)</a:t>
            </a:r>
            <a:endParaRPr sz="3000" dirty="0">
              <a:latin typeface="Roboto"/>
              <a:ea typeface="Roboto"/>
              <a:cs typeface="Roboto"/>
              <a:sym typeface="Roboto"/>
            </a:endParaRPr>
          </a:p>
          <a:p>
            <a:pPr marL="0" lvl="0" indent="0" algn="l" rtl="0">
              <a:spcBef>
                <a:spcPts val="0"/>
              </a:spcBef>
              <a:spcAft>
                <a:spcPts val="0"/>
              </a:spcAft>
              <a:buNone/>
            </a:pPr>
            <a:endParaRPr sz="3000" dirty="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1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8" name="Google Shape;1078;p114"/>
          <p:cNvPicPr preferRelativeResize="0"/>
          <p:nvPr/>
        </p:nvPicPr>
        <p:blipFill>
          <a:blip r:embed="rId3">
            <a:alphaModFix/>
          </a:blip>
          <a:stretch>
            <a:fillRect/>
          </a:stretch>
        </p:blipFill>
        <p:spPr>
          <a:xfrm>
            <a:off x="7274775" y="619050"/>
            <a:ext cx="1586550" cy="1586550"/>
          </a:xfrm>
          <a:prstGeom prst="rect">
            <a:avLst/>
          </a:prstGeom>
          <a:noFill/>
          <a:ln>
            <a:noFill/>
          </a:ln>
        </p:spPr>
      </p:pic>
      <p:pic>
        <p:nvPicPr>
          <p:cNvPr id="1079" name="Google Shape;1079;p114"/>
          <p:cNvPicPr preferRelativeResize="0"/>
          <p:nvPr/>
        </p:nvPicPr>
        <p:blipFill>
          <a:blip r:embed="rId4">
            <a:alphaModFix/>
          </a:blip>
          <a:stretch>
            <a:fillRect/>
          </a:stretch>
        </p:blipFill>
        <p:spPr>
          <a:xfrm>
            <a:off x="7274775" y="3262725"/>
            <a:ext cx="1778468" cy="1786450"/>
          </a:xfrm>
          <a:prstGeom prst="rect">
            <a:avLst/>
          </a:prstGeom>
          <a:noFill/>
          <a:ln>
            <a:noFill/>
          </a:ln>
        </p:spPr>
      </p:pic>
      <p:sp>
        <p:nvSpPr>
          <p:cNvPr id="1080" name="Google Shape;1080;p114"/>
          <p:cNvSpPr txBox="1"/>
          <p:nvPr/>
        </p:nvSpPr>
        <p:spPr>
          <a:xfrm>
            <a:off x="237825" y="971350"/>
            <a:ext cx="7494300" cy="41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Roboto"/>
                <a:ea typeface="Roboto"/>
                <a:cs typeface="Roboto"/>
                <a:sym typeface="Roboto"/>
              </a:rPr>
              <a:t>Phone mounts reduce accidents when used (Accident Analysis &amp; Prevention)</a:t>
            </a:r>
            <a:endParaRPr sz="3000">
              <a:latin typeface="Roboto"/>
              <a:ea typeface="Roboto"/>
              <a:cs typeface="Roboto"/>
              <a:sym typeface="Roboto"/>
            </a:endParaRPr>
          </a:p>
          <a:p>
            <a:pPr marL="0" lvl="0" indent="0" algn="l" rtl="0">
              <a:spcBef>
                <a:spcPts val="0"/>
              </a:spcBef>
              <a:spcAft>
                <a:spcPts val="0"/>
              </a:spcAft>
              <a:buNone/>
            </a:pPr>
            <a:endParaRPr sz="3000">
              <a:latin typeface="Roboto"/>
              <a:ea typeface="Roboto"/>
              <a:cs typeface="Roboto"/>
              <a:sym typeface="Roboto"/>
            </a:endParaRPr>
          </a:p>
          <a:p>
            <a:pPr marL="0" lvl="0" indent="0" algn="l" rtl="0">
              <a:spcBef>
                <a:spcPts val="0"/>
              </a:spcBef>
              <a:spcAft>
                <a:spcPts val="0"/>
              </a:spcAft>
              <a:buNone/>
            </a:pPr>
            <a:endParaRPr sz="3000">
              <a:latin typeface="Roboto"/>
              <a:ea typeface="Roboto"/>
              <a:cs typeface="Roboto"/>
              <a:sym typeface="Roboto"/>
            </a:endParaRPr>
          </a:p>
          <a:p>
            <a:pPr marL="0" lvl="0" indent="0" algn="l" rtl="0">
              <a:spcBef>
                <a:spcPts val="0"/>
              </a:spcBef>
              <a:spcAft>
                <a:spcPts val="0"/>
              </a:spcAft>
              <a:buNone/>
            </a:pPr>
            <a:r>
              <a:rPr lang="en" sz="3000">
                <a:latin typeface="Roboto"/>
                <a:ea typeface="Roboto"/>
                <a:cs typeface="Roboto"/>
                <a:sym typeface="Roboto"/>
              </a:rPr>
              <a:t>People just take their phone out of the holder when the want to use it  (FHWA)</a:t>
            </a:r>
            <a:endParaRPr sz="30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 - more than just B2C. HAAS?</a:t>
            </a:r>
            <a:endParaRPr/>
          </a:p>
        </p:txBody>
      </p:sp>
      <p:sp>
        <p:nvSpPr>
          <p:cNvPr id="1086" name="Google Shape;1086;p115"/>
          <p:cNvSpPr txBox="1"/>
          <p:nvPr/>
        </p:nvSpPr>
        <p:spPr>
          <a:xfrm>
            <a:off x="27100" y="748825"/>
            <a:ext cx="87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087" name="Google Shape;1087;p115"/>
          <p:cNvSpPr txBox="1"/>
          <p:nvPr/>
        </p:nvSpPr>
        <p:spPr>
          <a:xfrm>
            <a:off x="382875" y="789475"/>
            <a:ext cx="8355600" cy="40557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SzPts val="2500"/>
              <a:buFont typeface="Roboto"/>
              <a:buChar char="●"/>
            </a:pPr>
            <a:r>
              <a:rPr lang="en" sz="2500">
                <a:latin typeface="Roboto"/>
                <a:ea typeface="Roboto"/>
                <a:cs typeface="Roboto"/>
                <a:sym typeface="Roboto"/>
              </a:rPr>
              <a:t>Commercial trucking is oversaturated with competition</a:t>
            </a:r>
            <a:endParaRPr sz="2500">
              <a:latin typeface="Roboto"/>
              <a:ea typeface="Roboto"/>
              <a:cs typeface="Roboto"/>
              <a:sym typeface="Roboto"/>
            </a:endParaRPr>
          </a:p>
          <a:p>
            <a:pPr marL="0" lvl="0" indent="0" algn="l" rtl="0">
              <a:spcBef>
                <a:spcPts val="0"/>
              </a:spcBef>
              <a:spcAft>
                <a:spcPts val="0"/>
              </a:spcAft>
              <a:buNone/>
            </a:pPr>
            <a:endParaRPr sz="2500">
              <a:latin typeface="Roboto"/>
              <a:ea typeface="Roboto"/>
              <a:cs typeface="Roboto"/>
              <a:sym typeface="Roboto"/>
            </a:endParaRPr>
          </a:p>
          <a:p>
            <a:pPr marL="457200" lvl="0" indent="-387350" algn="l" rtl="0">
              <a:spcBef>
                <a:spcPts val="0"/>
              </a:spcBef>
              <a:spcAft>
                <a:spcPts val="0"/>
              </a:spcAft>
              <a:buSzPts val="2500"/>
              <a:buFont typeface="Roboto"/>
              <a:buChar char="●"/>
            </a:pPr>
            <a:r>
              <a:rPr lang="en" sz="2500">
                <a:latin typeface="Roboto"/>
                <a:ea typeface="Roboto"/>
                <a:cs typeface="Roboto"/>
                <a:sym typeface="Roboto"/>
              </a:rPr>
              <a:t>People simply do not like cameras watching them</a:t>
            </a:r>
            <a:endParaRPr sz="2500">
              <a:latin typeface="Roboto"/>
              <a:ea typeface="Roboto"/>
              <a:cs typeface="Roboto"/>
              <a:sym typeface="Roboto"/>
            </a:endParaRPr>
          </a:p>
          <a:p>
            <a:pPr marL="0" lvl="0" indent="0" algn="l" rtl="0">
              <a:spcBef>
                <a:spcPts val="0"/>
              </a:spcBef>
              <a:spcAft>
                <a:spcPts val="0"/>
              </a:spcAft>
              <a:buNone/>
            </a:pPr>
            <a:endParaRPr sz="2500">
              <a:latin typeface="Roboto"/>
              <a:ea typeface="Roboto"/>
              <a:cs typeface="Roboto"/>
              <a:sym typeface="Roboto"/>
            </a:endParaRPr>
          </a:p>
          <a:p>
            <a:pPr marL="457200" lvl="0" indent="-387350" algn="l" rtl="0">
              <a:spcBef>
                <a:spcPts val="0"/>
              </a:spcBef>
              <a:spcAft>
                <a:spcPts val="0"/>
              </a:spcAft>
              <a:buSzPts val="2500"/>
              <a:buFont typeface="Roboto"/>
              <a:buChar char="●"/>
            </a:pPr>
            <a:r>
              <a:rPr lang="en" sz="2500">
                <a:latin typeface="Roboto"/>
                <a:ea typeface="Roboto"/>
                <a:cs typeface="Roboto"/>
                <a:sym typeface="Roboto"/>
              </a:rPr>
              <a:t>Extremely untapped B2B market: door to door vehicles</a:t>
            </a:r>
            <a:endParaRPr sz="2500">
              <a:latin typeface="Roboto"/>
              <a:ea typeface="Roboto"/>
              <a:cs typeface="Roboto"/>
              <a:sym typeface="Roboto"/>
            </a:endParaRPr>
          </a:p>
          <a:p>
            <a:pPr marL="457200" lvl="0" indent="0" algn="l" rtl="0">
              <a:spcBef>
                <a:spcPts val="0"/>
              </a:spcBef>
              <a:spcAft>
                <a:spcPts val="0"/>
              </a:spcAft>
              <a:buNone/>
            </a:pPr>
            <a:endParaRPr sz="2500">
              <a:latin typeface="Roboto"/>
              <a:ea typeface="Roboto"/>
              <a:cs typeface="Roboto"/>
              <a:sym typeface="Roboto"/>
            </a:endParaRPr>
          </a:p>
          <a:p>
            <a:pPr marL="0" lvl="0" indent="0" algn="l" rtl="0">
              <a:spcBef>
                <a:spcPts val="0"/>
              </a:spcBef>
              <a:spcAft>
                <a:spcPts val="0"/>
              </a:spcAft>
              <a:buNone/>
            </a:pPr>
            <a:r>
              <a:rPr lang="en" sz="2500" b="1">
                <a:latin typeface="Roboto"/>
                <a:ea typeface="Roboto"/>
                <a:cs typeface="Roboto"/>
                <a:sym typeface="Roboto"/>
              </a:rPr>
              <a:t>Traditional B2C Business Model.</a:t>
            </a:r>
            <a:endParaRPr sz="2500" b="1">
              <a:latin typeface="Roboto"/>
              <a:ea typeface="Roboto"/>
              <a:cs typeface="Roboto"/>
              <a:sym typeface="Roboto"/>
            </a:endParaRPr>
          </a:p>
          <a:p>
            <a:pPr marL="0" lvl="0" indent="0" algn="l" rtl="0">
              <a:spcBef>
                <a:spcPts val="0"/>
              </a:spcBef>
              <a:spcAft>
                <a:spcPts val="0"/>
              </a:spcAft>
              <a:buNone/>
            </a:pPr>
            <a:r>
              <a:rPr lang="en" sz="2500" b="1">
                <a:latin typeface="Roboto"/>
                <a:ea typeface="Roboto"/>
                <a:cs typeface="Roboto"/>
                <a:sym typeface="Roboto"/>
              </a:rPr>
              <a:t>Hardware as a service (HAAS) for B2B customers</a:t>
            </a:r>
            <a:endParaRPr sz="2500" b="1">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6"/>
          <p:cNvSpPr txBox="1">
            <a:spLocks noGrp="1"/>
          </p:cNvSpPr>
          <p:nvPr>
            <p:ph type="title"/>
          </p:nvPr>
        </p:nvSpPr>
        <p:spPr>
          <a:xfrm>
            <a:off x="158700" y="731725"/>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Budget Forecast &amp; Funding Plan</a:t>
            </a:r>
            <a:endParaRPr/>
          </a:p>
        </p:txBody>
      </p:sp>
      <p:sp>
        <p:nvSpPr>
          <p:cNvPr id="1093" name="Google Shape;1093;p116"/>
          <p:cNvSpPr txBox="1"/>
          <p:nvPr/>
        </p:nvSpPr>
        <p:spPr>
          <a:xfrm>
            <a:off x="2454463" y="731725"/>
            <a:ext cx="4235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latin typeface="Roboto"/>
                <a:ea typeface="Roboto"/>
                <a:cs typeface="Roboto"/>
                <a:sym typeface="Roboto"/>
              </a:rPr>
              <a:t>Simplified Unit Costs</a:t>
            </a:r>
            <a:endParaRPr sz="3000">
              <a:latin typeface="Roboto"/>
              <a:ea typeface="Roboto"/>
              <a:cs typeface="Roboto"/>
              <a:sym typeface="Roboto"/>
            </a:endParaRPr>
          </a:p>
        </p:txBody>
      </p:sp>
      <p:pic>
        <p:nvPicPr>
          <p:cNvPr id="1094" name="Google Shape;1094;p116"/>
          <p:cNvPicPr preferRelativeResize="0"/>
          <p:nvPr/>
        </p:nvPicPr>
        <p:blipFill>
          <a:blip r:embed="rId3">
            <a:alphaModFix/>
          </a:blip>
          <a:stretch>
            <a:fillRect/>
          </a:stretch>
        </p:blipFill>
        <p:spPr>
          <a:xfrm>
            <a:off x="2195513" y="1334425"/>
            <a:ext cx="4752975" cy="1981200"/>
          </a:xfrm>
          <a:prstGeom prst="rect">
            <a:avLst/>
          </a:prstGeom>
          <a:noFill/>
          <a:ln>
            <a:noFill/>
          </a:ln>
        </p:spPr>
      </p:pic>
      <p:sp>
        <p:nvSpPr>
          <p:cNvPr id="1095" name="Google Shape;1095;p116"/>
          <p:cNvSpPr txBox="1"/>
          <p:nvPr/>
        </p:nvSpPr>
        <p:spPr>
          <a:xfrm>
            <a:off x="-3400" y="67775"/>
            <a:ext cx="7064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lt1"/>
                </a:solidFill>
                <a:latin typeface="Roboto"/>
                <a:ea typeface="Roboto"/>
                <a:cs typeface="Roboto"/>
                <a:sym typeface="Roboto"/>
              </a:rPr>
              <a:t>Financial Road Map - cost segmented by quantity</a:t>
            </a:r>
            <a:endParaRPr sz="2000">
              <a:solidFill>
                <a:schemeClr val="lt1"/>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1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Costs</a:t>
            </a:r>
            <a:endParaRPr/>
          </a:p>
        </p:txBody>
      </p:sp>
      <p:pic>
        <p:nvPicPr>
          <p:cNvPr id="1101" name="Google Shape;1101;p117"/>
          <p:cNvPicPr preferRelativeResize="0"/>
          <p:nvPr/>
        </p:nvPicPr>
        <p:blipFill>
          <a:blip r:embed="rId3">
            <a:alphaModFix/>
          </a:blip>
          <a:stretch>
            <a:fillRect/>
          </a:stretch>
        </p:blipFill>
        <p:spPr>
          <a:xfrm>
            <a:off x="2389306" y="1383600"/>
            <a:ext cx="4244500" cy="1990050"/>
          </a:xfrm>
          <a:prstGeom prst="rect">
            <a:avLst/>
          </a:prstGeom>
          <a:noFill/>
          <a:ln>
            <a:noFill/>
          </a:ln>
        </p:spPr>
      </p:pic>
      <p:sp>
        <p:nvSpPr>
          <p:cNvPr id="1102" name="Google Shape;1102;p117"/>
          <p:cNvSpPr txBox="1"/>
          <p:nvPr/>
        </p:nvSpPr>
        <p:spPr>
          <a:xfrm>
            <a:off x="2143050" y="748850"/>
            <a:ext cx="47370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latin typeface="Roboto"/>
                <a:ea typeface="Roboto"/>
                <a:cs typeface="Roboto"/>
                <a:sym typeface="Roboto"/>
              </a:rPr>
              <a:t>Simplified non-recurring costs</a:t>
            </a:r>
            <a:endParaRPr sz="25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1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It Matters</a:t>
            </a:r>
            <a:endParaRPr/>
          </a:p>
        </p:txBody>
      </p:sp>
      <p:sp>
        <p:nvSpPr>
          <p:cNvPr id="1108" name="Google Shape;1108;p118"/>
          <p:cNvSpPr txBox="1"/>
          <p:nvPr/>
        </p:nvSpPr>
        <p:spPr>
          <a:xfrm>
            <a:off x="98250" y="738650"/>
            <a:ext cx="8210100" cy="44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i="1" u="sng">
                <a:latin typeface="Roboto"/>
                <a:ea typeface="Roboto"/>
                <a:cs typeface="Roboto"/>
                <a:sym typeface="Roboto"/>
              </a:rPr>
              <a:t>Scenario 1</a:t>
            </a:r>
            <a:endParaRPr sz="2000" i="1" u="sng">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$50,000 in Apple  =  140 shares of Apple  </a:t>
            </a:r>
            <a:endParaRPr sz="2000">
              <a:latin typeface="Roboto"/>
              <a:ea typeface="Roboto"/>
              <a:cs typeface="Roboto"/>
              <a:sym typeface="Roboto"/>
            </a:endParaRPr>
          </a:p>
          <a:p>
            <a:pPr marL="0" lvl="0" indent="0" algn="l" rtl="0">
              <a:spcBef>
                <a:spcPts val="0"/>
              </a:spcBef>
              <a:spcAft>
                <a:spcPts val="0"/>
              </a:spcAft>
              <a:buNone/>
            </a:pPr>
            <a:endParaRPr sz="2000">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AKA 0.00000002 of Apple</a:t>
            </a:r>
            <a:endParaRPr sz="2000">
              <a:latin typeface="Roboto"/>
              <a:ea typeface="Roboto"/>
              <a:cs typeface="Roboto"/>
              <a:sym typeface="Roboto"/>
            </a:endParaRPr>
          </a:p>
          <a:p>
            <a:pPr marL="1371600" lvl="0" indent="0" algn="l" rtl="0">
              <a:spcBef>
                <a:spcPts val="0"/>
              </a:spcBef>
              <a:spcAft>
                <a:spcPts val="0"/>
              </a:spcAft>
              <a:buNone/>
            </a:pPr>
            <a:endParaRPr sz="2000">
              <a:latin typeface="Roboto"/>
              <a:ea typeface="Roboto"/>
              <a:cs typeface="Roboto"/>
              <a:sym typeface="Roboto"/>
            </a:endParaRPr>
          </a:p>
          <a:p>
            <a:pPr marL="0" lvl="0" indent="0" algn="l" rtl="0">
              <a:spcBef>
                <a:spcPts val="0"/>
              </a:spcBef>
              <a:spcAft>
                <a:spcPts val="0"/>
              </a:spcAft>
              <a:buNone/>
            </a:pPr>
            <a:r>
              <a:rPr lang="en" sz="2000" b="1">
                <a:latin typeface="Roboto"/>
                <a:ea typeface="Roboto"/>
                <a:cs typeface="Roboto"/>
                <a:sym typeface="Roboto"/>
              </a:rPr>
              <a:t>Tim Cook won’t notice</a:t>
            </a:r>
            <a:endParaRPr sz="2000" b="1">
              <a:latin typeface="Roboto"/>
              <a:ea typeface="Roboto"/>
              <a:cs typeface="Roboto"/>
              <a:sym typeface="Roboto"/>
            </a:endParaRPr>
          </a:p>
          <a:p>
            <a:pPr marL="0" lvl="0" indent="0" algn="l" rtl="0">
              <a:spcBef>
                <a:spcPts val="0"/>
              </a:spcBef>
              <a:spcAft>
                <a:spcPts val="0"/>
              </a:spcAft>
              <a:buNone/>
            </a:pPr>
            <a:endParaRPr sz="2000">
              <a:latin typeface="Roboto"/>
              <a:ea typeface="Roboto"/>
              <a:cs typeface="Roboto"/>
              <a:sym typeface="Roboto"/>
            </a:endParaRPr>
          </a:p>
          <a:p>
            <a:pPr marL="0" lvl="0" indent="0" algn="l" rtl="0">
              <a:spcBef>
                <a:spcPts val="0"/>
              </a:spcBef>
              <a:spcAft>
                <a:spcPts val="0"/>
              </a:spcAft>
              <a:buNone/>
            </a:pPr>
            <a:r>
              <a:rPr lang="en" sz="2000" i="1" u="sng">
                <a:latin typeface="Roboto"/>
                <a:ea typeface="Roboto"/>
                <a:cs typeface="Roboto"/>
                <a:sym typeface="Roboto"/>
              </a:rPr>
              <a:t>Scenario 2</a:t>
            </a:r>
            <a:endParaRPr sz="2000" i="1" u="sng">
              <a:latin typeface="Roboto"/>
              <a:ea typeface="Roboto"/>
              <a:cs typeface="Roboto"/>
              <a:sym typeface="Roboto"/>
            </a:endParaRPr>
          </a:p>
          <a:p>
            <a:pPr marL="0" lvl="0" indent="0" algn="l" rtl="0">
              <a:spcBef>
                <a:spcPts val="0"/>
              </a:spcBef>
              <a:spcAft>
                <a:spcPts val="0"/>
              </a:spcAft>
              <a:buNone/>
            </a:pPr>
            <a:endParaRPr sz="2000">
              <a:latin typeface="Roboto"/>
              <a:ea typeface="Roboto"/>
              <a:cs typeface="Roboto"/>
              <a:sym typeface="Roboto"/>
            </a:endParaRPr>
          </a:p>
          <a:p>
            <a:pPr marL="0" lvl="0" indent="0" algn="l" rtl="0">
              <a:spcBef>
                <a:spcPts val="0"/>
              </a:spcBef>
              <a:spcAft>
                <a:spcPts val="0"/>
              </a:spcAft>
              <a:buNone/>
            </a:pPr>
            <a:r>
              <a:rPr lang="en" sz="2000" b="1">
                <a:latin typeface="Roboto"/>
                <a:ea typeface="Roboto"/>
                <a:cs typeface="Roboto"/>
                <a:sym typeface="Roboto"/>
              </a:rPr>
              <a:t> Potentially change the world.</a:t>
            </a:r>
            <a:endParaRPr b="1">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28"/>
        <p:cNvGrpSpPr/>
        <p:nvPr/>
      </p:nvGrpSpPr>
      <p:grpSpPr>
        <a:xfrm>
          <a:off x="0" y="0"/>
          <a:ext cx="0" cy="0"/>
          <a:chOff x="0" y="0"/>
          <a:chExt cx="0" cy="0"/>
        </a:xfrm>
      </p:grpSpPr>
      <p:sp>
        <p:nvSpPr>
          <p:cNvPr id="629" name="Google Shape;629;p73"/>
          <p:cNvSpPr txBox="1">
            <a:spLocks noGrp="1"/>
          </p:cNvSpPr>
          <p:nvPr>
            <p:ph type="title" idx="4294967295"/>
          </p:nvPr>
        </p:nvSpPr>
        <p:spPr>
          <a:xfrm>
            <a:off x="473900" y="1275113"/>
            <a:ext cx="1786800" cy="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630" name="Google Shape;630;p73"/>
          <p:cNvSpPr txBox="1">
            <a:spLocks noGrp="1"/>
          </p:cNvSpPr>
          <p:nvPr>
            <p:ph type="title" idx="4294967295"/>
          </p:nvPr>
        </p:nvSpPr>
        <p:spPr>
          <a:xfrm>
            <a:off x="80900" y="2117550"/>
            <a:ext cx="5384700" cy="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t>
            </a:r>
            <a:endParaRPr/>
          </a:p>
          <a:p>
            <a:pPr marL="0" lvl="0" indent="0" algn="l" rtl="0">
              <a:spcBef>
                <a:spcPts val="0"/>
              </a:spcBef>
              <a:spcAft>
                <a:spcPts val="0"/>
              </a:spcAft>
              <a:buNone/>
            </a:pPr>
            <a:r>
              <a:rPr lang="en"/>
              <a:t>PROBLEM</a:t>
            </a:r>
            <a:endParaRPr/>
          </a:p>
        </p:txBody>
      </p:sp>
      <p:sp>
        <p:nvSpPr>
          <p:cNvPr id="631" name="Google Shape;631;p73"/>
          <p:cNvSpPr/>
          <p:nvPr/>
        </p:nvSpPr>
        <p:spPr>
          <a:xfrm>
            <a:off x="265825" y="1985836"/>
            <a:ext cx="1095300" cy="19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2" name="Google Shape;632;p73"/>
          <p:cNvPicPr preferRelativeResize="0"/>
          <p:nvPr/>
        </p:nvPicPr>
        <p:blipFill>
          <a:blip r:embed="rId3">
            <a:alphaModFix/>
          </a:blip>
          <a:stretch>
            <a:fillRect/>
          </a:stretch>
        </p:blipFill>
        <p:spPr>
          <a:xfrm>
            <a:off x="3865422" y="1289584"/>
            <a:ext cx="4099931" cy="26757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19"/>
          <p:cNvSpPr txBox="1"/>
          <p:nvPr/>
        </p:nvSpPr>
        <p:spPr>
          <a:xfrm>
            <a:off x="293800" y="80113"/>
            <a:ext cx="8374500" cy="206207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dirty="0">
                <a:solidFill>
                  <a:schemeClr val="accent4">
                    <a:lumMod val="10000"/>
                  </a:schemeClr>
                </a:solidFill>
                <a:latin typeface="Roboto"/>
                <a:ea typeface="Roboto"/>
                <a:cs typeface="Roboto"/>
                <a:sym typeface="Roboto"/>
              </a:rPr>
              <a:t>In short, we see a future where phonebelts become as ubiquitous as seatbelts.</a:t>
            </a:r>
          </a:p>
          <a:p>
            <a:pPr marL="0" lvl="0" indent="0" algn="ctr" rtl="0">
              <a:spcBef>
                <a:spcPts val="0"/>
              </a:spcBef>
              <a:spcAft>
                <a:spcPts val="0"/>
              </a:spcAft>
              <a:buNone/>
            </a:pPr>
            <a:endParaRPr lang="en" sz="1800" dirty="0">
              <a:solidFill>
                <a:schemeClr val="accent4">
                  <a:lumMod val="10000"/>
                </a:schemeClr>
              </a:solidFill>
              <a:latin typeface="Roboto"/>
              <a:ea typeface="Roboto"/>
              <a:cs typeface="Roboto"/>
              <a:sym typeface="Roboto"/>
            </a:endParaRPr>
          </a:p>
          <a:p>
            <a:pPr marL="0" lvl="0" indent="0" algn="ctr" rtl="0">
              <a:spcBef>
                <a:spcPts val="0"/>
              </a:spcBef>
              <a:spcAft>
                <a:spcPts val="0"/>
              </a:spcAft>
              <a:buNone/>
            </a:pPr>
            <a:endParaRPr lang="en" sz="1800" dirty="0">
              <a:solidFill>
                <a:schemeClr val="accent4">
                  <a:lumMod val="10000"/>
                </a:schemeClr>
              </a:solidFill>
              <a:latin typeface="Roboto"/>
              <a:ea typeface="Roboto"/>
              <a:cs typeface="Roboto"/>
              <a:sym typeface="Roboto"/>
            </a:endParaRPr>
          </a:p>
          <a:p>
            <a:pPr marL="0" lvl="0" indent="0" algn="ctr" rtl="0">
              <a:spcBef>
                <a:spcPts val="0"/>
              </a:spcBef>
              <a:spcAft>
                <a:spcPts val="0"/>
              </a:spcAft>
              <a:buNone/>
            </a:pPr>
            <a:endParaRPr lang="en" sz="1800" dirty="0">
              <a:solidFill>
                <a:schemeClr val="accent4">
                  <a:lumMod val="10000"/>
                </a:schemeClr>
              </a:solidFill>
              <a:latin typeface="Roboto"/>
              <a:ea typeface="Roboto"/>
              <a:cs typeface="Roboto"/>
              <a:sym typeface="Roboto"/>
            </a:endParaRPr>
          </a:p>
          <a:p>
            <a:pPr marL="0" lvl="0" indent="0" algn="ctr" rtl="0">
              <a:spcBef>
                <a:spcPts val="0"/>
              </a:spcBef>
              <a:spcAft>
                <a:spcPts val="0"/>
              </a:spcAft>
              <a:buNone/>
            </a:pPr>
            <a:endParaRPr lang="en" sz="1800" dirty="0">
              <a:solidFill>
                <a:schemeClr val="accent4">
                  <a:lumMod val="10000"/>
                </a:schemeClr>
              </a:solidFill>
              <a:latin typeface="Roboto"/>
              <a:ea typeface="Roboto"/>
              <a:cs typeface="Roboto"/>
              <a:sym typeface="Roboto"/>
            </a:endParaRPr>
          </a:p>
          <a:p>
            <a:pPr marL="0" lvl="0" indent="0" algn="ctr" rtl="0">
              <a:spcBef>
                <a:spcPts val="0"/>
              </a:spcBef>
              <a:spcAft>
                <a:spcPts val="0"/>
              </a:spcAft>
              <a:buNone/>
            </a:pPr>
            <a:r>
              <a:rPr lang="en" sz="1800" b="1" dirty="0">
                <a:solidFill>
                  <a:schemeClr val="accent4">
                    <a:lumMod val="10000"/>
                  </a:schemeClr>
                </a:solidFill>
                <a:latin typeface="Roboto"/>
                <a:ea typeface="Roboto"/>
                <a:cs typeface="Roboto"/>
                <a:sym typeface="Roboto"/>
              </a:rPr>
              <a:t>Questions? </a:t>
            </a:r>
            <a:endParaRPr sz="1800" b="1" dirty="0">
              <a:solidFill>
                <a:schemeClr val="accent4">
                  <a:lumMod val="10000"/>
                </a:schemeClr>
              </a:solidFill>
              <a:latin typeface="Roboto"/>
              <a:ea typeface="Roboto"/>
              <a:cs typeface="Roboto"/>
              <a:sym typeface="Roboto"/>
            </a:endParaRPr>
          </a:p>
          <a:p>
            <a:pPr marL="0" lvl="0" indent="0" algn="ctr" rtl="0">
              <a:spcBef>
                <a:spcPts val="0"/>
              </a:spcBef>
              <a:spcAft>
                <a:spcPts val="0"/>
              </a:spcAft>
              <a:buNone/>
            </a:pPr>
            <a:endParaRPr dirty="0">
              <a:latin typeface="Roboto"/>
              <a:ea typeface="Roboto"/>
              <a:cs typeface="Roboto"/>
              <a:sym typeface="Roboto"/>
            </a:endParaRPr>
          </a:p>
        </p:txBody>
      </p:sp>
      <p:pic>
        <p:nvPicPr>
          <p:cNvPr id="1114" name="Google Shape;1114;p119"/>
          <p:cNvPicPr preferRelativeResize="0"/>
          <p:nvPr/>
        </p:nvPicPr>
        <p:blipFill>
          <a:blip r:embed="rId3"/>
          <a:srcRect/>
          <a:stretch/>
        </p:blipFill>
        <p:spPr>
          <a:xfrm>
            <a:off x="2822044" y="2771163"/>
            <a:ext cx="3318011" cy="1663643"/>
          </a:xfrm>
          <a:prstGeom prst="rect">
            <a:avLst/>
          </a:prstGeom>
          <a:noFill/>
          <a:ln>
            <a:noFill/>
          </a:ln>
        </p:spPr>
      </p:pic>
      <p:sp>
        <p:nvSpPr>
          <p:cNvPr id="1115" name="Google Shape;1115;p119"/>
          <p:cNvSpPr txBox="1"/>
          <p:nvPr/>
        </p:nvSpPr>
        <p:spPr>
          <a:xfrm>
            <a:off x="1898550" y="4636825"/>
            <a:ext cx="534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Contact: jamescscoleman@gmail.com</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2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Homage to the seatbelt</a:t>
            </a:r>
            <a:endParaRPr/>
          </a:p>
        </p:txBody>
      </p:sp>
      <p:sp>
        <p:nvSpPr>
          <p:cNvPr id="1121" name="Google Shape;1121;p120"/>
          <p:cNvSpPr txBox="1"/>
          <p:nvPr/>
        </p:nvSpPr>
        <p:spPr>
          <a:xfrm>
            <a:off x="0" y="762325"/>
            <a:ext cx="9144000" cy="4381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The seatbelt is a piece of hardware that has saved millions of lives.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Only 10% of drivers used seatbelts as recently as 1980. Today that number is 91%. The US was a late adopter</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Despite only 9% of people being non-seatbelt users, they accounted for half of vehicle deaths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In 1959 the “modern” 3-point seatbelt was patented by Nils Bohlin on behalf of Volvo in Sweden</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His mission: make a simple and effective solution that people could fasten with one hand, and that they would actually use</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The seatbelts were crash tested using human volunteers and for higher speeds,  human corpses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1961 - Wisconsin Becomes First State to Require Seat Belts to be installed in cars but no mandatory usage</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1968 - All cars must come equipped with some form of a seatbelt</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1973 - NHSA mandate requiring seat belt interlock mechanism is announced. Unpopular with public and automakers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1980s - Reagan’s platform of deregulation disposed of the requirement, insurance companies sued and the supreme court unanimously mandated the return of seatbelt laws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1984 - New York Mandates the use of seatbelts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Ideal seatbelt? 6-point harness? Tradeoff of simplicity vs safety. The just drive better solution is not a reality. Similarly, the keep your phone off and in the trunk is not either. Phones are increasingly not only being used while driving but also used for work while driving. The visual of the amazon delivery driver. The uber driver. The electrician driving from house to house. Its hard to think of a job that requires travel where the driver isn’t using their phone while driving.</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In 2002, Volvo estimated that over a million lives were saved by seat belts.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Not only do cars have to include seat belts, they have to be used, and they chime loudly to incentivize seat belt adherence</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Final note of how new smartphones are. The graph illustrates why this problem and the solutions are still in their infancy and why they lack and form of standardization.</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1122" name="Google Shape;1122;p120"/>
          <p:cNvPicPr preferRelativeResize="0"/>
          <p:nvPr/>
        </p:nvPicPr>
        <p:blipFill>
          <a:blip r:embed="rId3">
            <a:alphaModFix/>
          </a:blip>
          <a:stretch>
            <a:fillRect/>
          </a:stretch>
        </p:blipFill>
        <p:spPr>
          <a:xfrm>
            <a:off x="6761325" y="16350"/>
            <a:ext cx="2382676" cy="20133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2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Existing (worse) Solutions</a:t>
            </a:r>
            <a:endParaRPr/>
          </a:p>
        </p:txBody>
      </p:sp>
      <p:cxnSp>
        <p:nvCxnSpPr>
          <p:cNvPr id="1128" name="Google Shape;1128;p121"/>
          <p:cNvCxnSpPr/>
          <p:nvPr/>
        </p:nvCxnSpPr>
        <p:spPr>
          <a:xfrm>
            <a:off x="1102520" y="860311"/>
            <a:ext cx="6000" cy="40242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21"/>
          <p:cNvCxnSpPr/>
          <p:nvPr/>
        </p:nvCxnSpPr>
        <p:spPr>
          <a:xfrm flipH="1">
            <a:off x="5906923" y="941533"/>
            <a:ext cx="2700" cy="3879900"/>
          </a:xfrm>
          <a:prstGeom prst="straightConnector1">
            <a:avLst/>
          </a:prstGeom>
          <a:noFill/>
          <a:ln w="9525" cap="flat" cmpd="sng">
            <a:solidFill>
              <a:schemeClr val="dk2"/>
            </a:solidFill>
            <a:prstDash val="solid"/>
            <a:round/>
            <a:headEnd type="none" w="med" len="med"/>
            <a:tailEnd type="none" w="med" len="med"/>
          </a:ln>
        </p:spPr>
      </p:cxnSp>
      <p:cxnSp>
        <p:nvCxnSpPr>
          <p:cNvPr id="1130" name="Google Shape;1130;p121"/>
          <p:cNvCxnSpPr/>
          <p:nvPr/>
        </p:nvCxnSpPr>
        <p:spPr>
          <a:xfrm rot="10800000">
            <a:off x="279775" y="1378857"/>
            <a:ext cx="8033400" cy="4800"/>
          </a:xfrm>
          <a:prstGeom prst="straightConnector1">
            <a:avLst/>
          </a:prstGeom>
          <a:noFill/>
          <a:ln w="9525" cap="flat" cmpd="sng">
            <a:solidFill>
              <a:schemeClr val="dk2"/>
            </a:solidFill>
            <a:prstDash val="solid"/>
            <a:round/>
            <a:headEnd type="none" w="med" len="med"/>
            <a:tailEnd type="none" w="med" len="med"/>
          </a:ln>
        </p:spPr>
      </p:cxnSp>
      <p:cxnSp>
        <p:nvCxnSpPr>
          <p:cNvPr id="1131" name="Google Shape;1131;p121"/>
          <p:cNvCxnSpPr/>
          <p:nvPr/>
        </p:nvCxnSpPr>
        <p:spPr>
          <a:xfrm>
            <a:off x="3510404" y="936779"/>
            <a:ext cx="1500" cy="3938700"/>
          </a:xfrm>
          <a:prstGeom prst="straightConnector1">
            <a:avLst/>
          </a:prstGeom>
          <a:noFill/>
          <a:ln w="9525" cap="flat" cmpd="sng">
            <a:solidFill>
              <a:schemeClr val="dk2"/>
            </a:solidFill>
            <a:prstDash val="solid"/>
            <a:round/>
            <a:headEnd type="none" w="med" len="med"/>
            <a:tailEnd type="none" w="med" len="med"/>
          </a:ln>
        </p:spPr>
      </p:cxnSp>
      <p:cxnSp>
        <p:nvCxnSpPr>
          <p:cNvPr id="1132" name="Google Shape;1132;p121"/>
          <p:cNvCxnSpPr/>
          <p:nvPr/>
        </p:nvCxnSpPr>
        <p:spPr>
          <a:xfrm rot="10800000">
            <a:off x="279775" y="2257077"/>
            <a:ext cx="8033400" cy="10800"/>
          </a:xfrm>
          <a:prstGeom prst="straightConnector1">
            <a:avLst/>
          </a:prstGeom>
          <a:noFill/>
          <a:ln w="9525" cap="flat" cmpd="sng">
            <a:solidFill>
              <a:schemeClr val="dk2"/>
            </a:solidFill>
            <a:prstDash val="solid"/>
            <a:round/>
            <a:headEnd type="none" w="med" len="med"/>
            <a:tailEnd type="none" w="med" len="med"/>
          </a:ln>
        </p:spPr>
      </p:cxnSp>
      <p:cxnSp>
        <p:nvCxnSpPr>
          <p:cNvPr id="1133" name="Google Shape;1133;p121"/>
          <p:cNvCxnSpPr/>
          <p:nvPr/>
        </p:nvCxnSpPr>
        <p:spPr>
          <a:xfrm flipH="1">
            <a:off x="279354" y="3179189"/>
            <a:ext cx="7997700" cy="300"/>
          </a:xfrm>
          <a:prstGeom prst="straightConnector1">
            <a:avLst/>
          </a:prstGeom>
          <a:noFill/>
          <a:ln w="9525" cap="flat" cmpd="sng">
            <a:solidFill>
              <a:schemeClr val="dk2"/>
            </a:solidFill>
            <a:prstDash val="solid"/>
            <a:round/>
            <a:headEnd type="none" w="med" len="med"/>
            <a:tailEnd type="none" w="med" len="med"/>
          </a:ln>
        </p:spPr>
      </p:cxnSp>
      <p:sp>
        <p:nvSpPr>
          <p:cNvPr id="1134" name="Google Shape;1134;p121"/>
          <p:cNvSpPr txBox="1"/>
          <p:nvPr/>
        </p:nvSpPr>
        <p:spPr>
          <a:xfrm>
            <a:off x="1108522" y="1401801"/>
            <a:ext cx="2401800" cy="8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No enforcement of use</a:t>
            </a:r>
            <a:endParaRPr>
              <a:latin typeface="Roboto"/>
              <a:ea typeface="Roboto"/>
              <a:cs typeface="Roboto"/>
              <a:sym typeface="Roboto"/>
            </a:endParaRPr>
          </a:p>
        </p:txBody>
      </p:sp>
      <p:sp>
        <p:nvSpPr>
          <p:cNvPr id="1135" name="Google Shape;1135;p121"/>
          <p:cNvSpPr txBox="1"/>
          <p:nvPr/>
        </p:nvSpPr>
        <p:spPr>
          <a:xfrm>
            <a:off x="1108522" y="2269546"/>
            <a:ext cx="2401800" cy="8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$18 regular</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$35 charging </a:t>
            </a:r>
            <a:endParaRPr>
              <a:latin typeface="Roboto"/>
              <a:ea typeface="Roboto"/>
              <a:cs typeface="Roboto"/>
              <a:sym typeface="Roboto"/>
            </a:endParaRPr>
          </a:p>
        </p:txBody>
      </p:sp>
      <p:sp>
        <p:nvSpPr>
          <p:cNvPr id="1136" name="Google Shape;1136;p121"/>
          <p:cNvSpPr txBox="1"/>
          <p:nvPr/>
        </p:nvSpPr>
        <p:spPr>
          <a:xfrm>
            <a:off x="1108522" y="833000"/>
            <a:ext cx="2401800" cy="53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Phone Mount</a:t>
            </a:r>
            <a:endParaRPr>
              <a:latin typeface="Roboto"/>
              <a:ea typeface="Roboto"/>
              <a:cs typeface="Roboto"/>
              <a:sym typeface="Roboto"/>
            </a:endParaRPr>
          </a:p>
        </p:txBody>
      </p:sp>
      <p:sp>
        <p:nvSpPr>
          <p:cNvPr id="1137" name="Google Shape;1137;p121"/>
          <p:cNvSpPr txBox="1"/>
          <p:nvPr/>
        </p:nvSpPr>
        <p:spPr>
          <a:xfrm>
            <a:off x="1108522" y="3179463"/>
            <a:ext cx="2401800" cy="8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Allows phone to be used as a tool while driving</a:t>
            </a:r>
            <a:endParaRPr>
              <a:latin typeface="Roboto"/>
              <a:ea typeface="Roboto"/>
              <a:cs typeface="Roboto"/>
              <a:sym typeface="Roboto"/>
            </a:endParaRPr>
          </a:p>
        </p:txBody>
      </p:sp>
      <p:sp>
        <p:nvSpPr>
          <p:cNvPr id="1138" name="Google Shape;1138;p121"/>
          <p:cNvSpPr txBox="1"/>
          <p:nvPr/>
        </p:nvSpPr>
        <p:spPr>
          <a:xfrm>
            <a:off x="169478" y="1614586"/>
            <a:ext cx="94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Problem</a:t>
            </a:r>
            <a:endParaRPr>
              <a:latin typeface="Roboto"/>
              <a:ea typeface="Roboto"/>
              <a:cs typeface="Roboto"/>
              <a:sym typeface="Roboto"/>
            </a:endParaRPr>
          </a:p>
        </p:txBody>
      </p:sp>
      <p:sp>
        <p:nvSpPr>
          <p:cNvPr id="1139" name="Google Shape;1139;p121"/>
          <p:cNvSpPr txBox="1"/>
          <p:nvPr/>
        </p:nvSpPr>
        <p:spPr>
          <a:xfrm>
            <a:off x="195878" y="2509005"/>
            <a:ext cx="89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Costs</a:t>
            </a:r>
            <a:endParaRPr>
              <a:latin typeface="Roboto"/>
              <a:ea typeface="Roboto"/>
              <a:cs typeface="Roboto"/>
              <a:sym typeface="Roboto"/>
            </a:endParaRPr>
          </a:p>
        </p:txBody>
      </p:sp>
      <p:sp>
        <p:nvSpPr>
          <p:cNvPr id="1140" name="Google Shape;1140;p121"/>
          <p:cNvSpPr txBox="1"/>
          <p:nvPr/>
        </p:nvSpPr>
        <p:spPr>
          <a:xfrm>
            <a:off x="175178" y="3422633"/>
            <a:ext cx="93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Benefits</a:t>
            </a:r>
            <a:endParaRPr>
              <a:latin typeface="Roboto"/>
              <a:ea typeface="Roboto"/>
              <a:cs typeface="Roboto"/>
              <a:sym typeface="Roboto"/>
            </a:endParaRPr>
          </a:p>
        </p:txBody>
      </p:sp>
      <p:cxnSp>
        <p:nvCxnSpPr>
          <p:cNvPr id="1141" name="Google Shape;1141;p121"/>
          <p:cNvCxnSpPr/>
          <p:nvPr/>
        </p:nvCxnSpPr>
        <p:spPr>
          <a:xfrm rot="10800000">
            <a:off x="288715" y="4065568"/>
            <a:ext cx="8006400" cy="6900"/>
          </a:xfrm>
          <a:prstGeom prst="straightConnector1">
            <a:avLst/>
          </a:prstGeom>
          <a:noFill/>
          <a:ln w="9525" cap="flat" cmpd="sng">
            <a:solidFill>
              <a:schemeClr val="dk2"/>
            </a:solidFill>
            <a:prstDash val="solid"/>
            <a:round/>
            <a:headEnd type="none" w="med" len="med"/>
            <a:tailEnd type="none" w="med" len="med"/>
          </a:ln>
        </p:spPr>
      </p:cxnSp>
      <p:sp>
        <p:nvSpPr>
          <p:cNvPr id="1142" name="Google Shape;1142;p121"/>
          <p:cNvSpPr txBox="1"/>
          <p:nvPr/>
        </p:nvSpPr>
        <p:spPr>
          <a:xfrm>
            <a:off x="217742" y="4175125"/>
            <a:ext cx="890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Form Factor</a:t>
            </a:r>
            <a:endParaRPr>
              <a:latin typeface="Roboto"/>
              <a:ea typeface="Roboto"/>
              <a:cs typeface="Roboto"/>
              <a:sym typeface="Roboto"/>
            </a:endParaRPr>
          </a:p>
        </p:txBody>
      </p:sp>
      <p:sp>
        <p:nvSpPr>
          <p:cNvPr id="1143" name="Google Shape;1143;p121"/>
          <p:cNvSpPr txBox="1"/>
          <p:nvPr/>
        </p:nvSpPr>
        <p:spPr>
          <a:xfrm>
            <a:off x="1108522" y="4053749"/>
            <a:ext cx="2401800" cy="8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Attaches to car, typically via suction cup</a:t>
            </a:r>
            <a:endParaRPr>
              <a:latin typeface="Roboto"/>
              <a:ea typeface="Roboto"/>
              <a:cs typeface="Roboto"/>
              <a:sym typeface="Roboto"/>
            </a:endParaRPr>
          </a:p>
        </p:txBody>
      </p:sp>
      <p:sp>
        <p:nvSpPr>
          <p:cNvPr id="1144" name="Google Shape;1144;p121"/>
          <p:cNvSpPr txBox="1"/>
          <p:nvPr/>
        </p:nvSpPr>
        <p:spPr>
          <a:xfrm>
            <a:off x="3505400" y="1387488"/>
            <a:ext cx="2401800" cy="8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Provides employers with aggregate data. Privacy issues &amp; “big brother” esque</a:t>
            </a:r>
            <a:endParaRPr sz="1200">
              <a:latin typeface="Roboto"/>
              <a:ea typeface="Roboto"/>
              <a:cs typeface="Roboto"/>
              <a:sym typeface="Roboto"/>
            </a:endParaRPr>
          </a:p>
        </p:txBody>
      </p:sp>
      <p:sp>
        <p:nvSpPr>
          <p:cNvPr id="1145" name="Google Shape;1145;p121"/>
          <p:cNvSpPr txBox="1"/>
          <p:nvPr/>
        </p:nvSpPr>
        <p:spPr>
          <a:xfrm>
            <a:off x="3505387" y="2265551"/>
            <a:ext cx="2401800" cy="8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High hardware setup fee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Recurring monthly fees</a:t>
            </a:r>
            <a:endParaRPr>
              <a:latin typeface="Roboto"/>
              <a:ea typeface="Roboto"/>
              <a:cs typeface="Roboto"/>
              <a:sym typeface="Roboto"/>
            </a:endParaRPr>
          </a:p>
        </p:txBody>
      </p:sp>
      <p:sp>
        <p:nvSpPr>
          <p:cNvPr id="1146" name="Google Shape;1146;p121"/>
          <p:cNvSpPr txBox="1"/>
          <p:nvPr/>
        </p:nvSpPr>
        <p:spPr>
          <a:xfrm>
            <a:off x="3505400" y="833219"/>
            <a:ext cx="2401800" cy="53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TruceSoftware</a:t>
            </a:r>
            <a:endParaRPr>
              <a:latin typeface="Roboto"/>
              <a:ea typeface="Roboto"/>
              <a:cs typeface="Roboto"/>
              <a:sym typeface="Roboto"/>
            </a:endParaRPr>
          </a:p>
        </p:txBody>
      </p:sp>
      <p:sp>
        <p:nvSpPr>
          <p:cNvPr id="1147" name="Google Shape;1147;p121"/>
          <p:cNvSpPr txBox="1"/>
          <p:nvPr/>
        </p:nvSpPr>
        <p:spPr>
          <a:xfrm>
            <a:off x="3510237" y="3197798"/>
            <a:ext cx="2401800" cy="8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Hardware in car. App must be download. Sends data to employer.</a:t>
            </a:r>
            <a:endParaRPr>
              <a:latin typeface="Roboto"/>
              <a:ea typeface="Roboto"/>
              <a:cs typeface="Roboto"/>
              <a:sym typeface="Roboto"/>
            </a:endParaRPr>
          </a:p>
        </p:txBody>
      </p:sp>
      <p:sp>
        <p:nvSpPr>
          <p:cNvPr id="1148" name="Google Shape;1148;p121"/>
          <p:cNvSpPr txBox="1"/>
          <p:nvPr/>
        </p:nvSpPr>
        <p:spPr>
          <a:xfrm>
            <a:off x="3510237" y="4072085"/>
            <a:ext cx="2401800" cy="8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Hardware in car. App must be download. Sends data to employer.</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149" name="Google Shape;1149;p121"/>
          <p:cNvSpPr txBox="1"/>
          <p:nvPr/>
        </p:nvSpPr>
        <p:spPr>
          <a:xfrm>
            <a:off x="5909171" y="1387475"/>
            <a:ext cx="2401800" cy="8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No enforcement of use</a:t>
            </a:r>
            <a:endParaRPr>
              <a:latin typeface="Roboto"/>
              <a:ea typeface="Roboto"/>
              <a:cs typeface="Roboto"/>
              <a:sym typeface="Roboto"/>
            </a:endParaRPr>
          </a:p>
        </p:txBody>
      </p:sp>
      <p:sp>
        <p:nvSpPr>
          <p:cNvPr id="1150" name="Google Shape;1150;p121"/>
          <p:cNvSpPr txBox="1"/>
          <p:nvPr/>
        </p:nvSpPr>
        <p:spPr>
          <a:xfrm>
            <a:off x="5909158" y="2265537"/>
            <a:ext cx="2401800" cy="8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$18 regular</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$35 charging </a:t>
            </a:r>
            <a:endParaRPr>
              <a:latin typeface="Roboto"/>
              <a:ea typeface="Roboto"/>
              <a:cs typeface="Roboto"/>
              <a:sym typeface="Roboto"/>
            </a:endParaRPr>
          </a:p>
        </p:txBody>
      </p:sp>
      <p:sp>
        <p:nvSpPr>
          <p:cNvPr id="1151" name="Google Shape;1151;p121"/>
          <p:cNvSpPr txBox="1"/>
          <p:nvPr/>
        </p:nvSpPr>
        <p:spPr>
          <a:xfrm>
            <a:off x="5909171" y="833205"/>
            <a:ext cx="2401800" cy="53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PhoneBelt</a:t>
            </a:r>
            <a:endParaRPr>
              <a:latin typeface="Roboto"/>
              <a:ea typeface="Roboto"/>
              <a:cs typeface="Roboto"/>
              <a:sym typeface="Roboto"/>
            </a:endParaRPr>
          </a:p>
        </p:txBody>
      </p:sp>
      <p:sp>
        <p:nvSpPr>
          <p:cNvPr id="1152" name="Google Shape;1152;p121"/>
          <p:cNvSpPr txBox="1"/>
          <p:nvPr/>
        </p:nvSpPr>
        <p:spPr>
          <a:xfrm>
            <a:off x="5914008" y="3197785"/>
            <a:ext cx="2401800" cy="87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Allows phone to be used as a tool while driving</a:t>
            </a:r>
            <a:endParaRPr>
              <a:latin typeface="Roboto"/>
              <a:ea typeface="Roboto"/>
              <a:cs typeface="Roboto"/>
              <a:sym typeface="Roboto"/>
            </a:endParaRPr>
          </a:p>
        </p:txBody>
      </p:sp>
      <p:sp>
        <p:nvSpPr>
          <p:cNvPr id="1153" name="Google Shape;1153;p121"/>
          <p:cNvSpPr txBox="1"/>
          <p:nvPr/>
        </p:nvSpPr>
        <p:spPr>
          <a:xfrm>
            <a:off x="5914008" y="4072071"/>
            <a:ext cx="2401800" cy="8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Attaches to car, typically via suction cup</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22"/>
          <p:cNvSpPr/>
          <p:nvPr/>
        </p:nvSpPr>
        <p:spPr>
          <a:xfrm>
            <a:off x="159250" y="942425"/>
            <a:ext cx="4253400" cy="41460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22"/>
          <p:cNvSpPr/>
          <p:nvPr/>
        </p:nvSpPr>
        <p:spPr>
          <a:xfrm>
            <a:off x="4731350" y="942425"/>
            <a:ext cx="4253400" cy="41460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22"/>
          <p:cNvSpPr txBox="1">
            <a:spLocks noGrp="1"/>
          </p:cNvSpPr>
          <p:nvPr>
            <p:ph type="title" idx="4294967295"/>
          </p:nvPr>
        </p:nvSpPr>
        <p:spPr>
          <a:xfrm>
            <a:off x="-100" y="0"/>
            <a:ext cx="9185700" cy="602700"/>
          </a:xfrm>
          <a:prstGeom prst="rect">
            <a:avLst/>
          </a:prstGeom>
          <a:solidFill>
            <a:schemeClr val="dk1"/>
          </a:solidFill>
        </p:spPr>
        <p:txBody>
          <a:bodyPr spcFirstLastPara="1" wrap="square" lIns="91425" tIns="91425" rIns="91425" bIns="91425" anchor="b" anchorCtr="0">
            <a:noAutofit/>
          </a:bodyPr>
          <a:lstStyle/>
          <a:p>
            <a:pPr marL="0" lvl="0" indent="0" algn="l" rtl="0">
              <a:spcBef>
                <a:spcPts val="0"/>
              </a:spcBef>
              <a:spcAft>
                <a:spcPts val="0"/>
              </a:spcAft>
              <a:buNone/>
            </a:pPr>
            <a:r>
              <a:rPr lang="en"/>
              <a:t>The problem</a:t>
            </a:r>
            <a:endParaRPr/>
          </a:p>
        </p:txBody>
      </p:sp>
      <p:sp>
        <p:nvSpPr>
          <p:cNvPr id="1161" name="Google Shape;1161;p122"/>
          <p:cNvSpPr txBox="1"/>
          <p:nvPr/>
        </p:nvSpPr>
        <p:spPr>
          <a:xfrm>
            <a:off x="-100" y="602700"/>
            <a:ext cx="4412700" cy="4485600"/>
          </a:xfrm>
          <a:prstGeom prst="rect">
            <a:avLst/>
          </a:prstGeom>
          <a:noFill/>
          <a:ln>
            <a:noFill/>
          </a:ln>
        </p:spPr>
        <p:txBody>
          <a:bodyPr spcFirstLastPara="1" wrap="square" lIns="91425" tIns="91425" rIns="91425" bIns="91425" anchor="t" anchorCtr="0">
            <a:noAutofit/>
          </a:bodyPr>
          <a:lstStyle/>
          <a:p>
            <a:pPr marL="285750" lvl="0" indent="-57150" algn="ctr" rtl="0">
              <a:spcBef>
                <a:spcPts val="0"/>
              </a:spcBef>
              <a:spcAft>
                <a:spcPts val="0"/>
              </a:spcAft>
              <a:buNone/>
            </a:pPr>
            <a:r>
              <a:rPr lang="en" sz="1600" b="1">
                <a:latin typeface="Roboto"/>
                <a:ea typeface="Roboto"/>
                <a:cs typeface="Roboto"/>
                <a:sym typeface="Roboto"/>
              </a:rPr>
              <a:t>Consumer</a:t>
            </a:r>
            <a:endParaRPr sz="1600" b="1">
              <a:latin typeface="Roboto"/>
              <a:ea typeface="Roboto"/>
              <a:cs typeface="Roboto"/>
              <a:sym typeface="Roboto"/>
            </a:endParaRPr>
          </a:p>
          <a:p>
            <a:pPr marL="285750" lvl="0" indent="-57150" algn="ctr" rtl="0">
              <a:lnSpc>
                <a:spcPct val="100000"/>
              </a:lnSpc>
              <a:spcBef>
                <a:spcPts val="0"/>
              </a:spcBef>
              <a:spcAft>
                <a:spcPts val="0"/>
              </a:spcAft>
              <a:buNone/>
            </a:pPr>
            <a:endParaRPr sz="900" b="1">
              <a:latin typeface="Roboto"/>
              <a:ea typeface="Roboto"/>
              <a:cs typeface="Roboto"/>
              <a:sym typeface="Roboto"/>
            </a:endParaRPr>
          </a:p>
          <a:p>
            <a:pPr marL="285750" lvl="0" indent="-152400" algn="l" rtl="0">
              <a:lnSpc>
                <a:spcPct val="100000"/>
              </a:lnSpc>
              <a:spcBef>
                <a:spcPts val="0"/>
              </a:spcBef>
              <a:spcAft>
                <a:spcPts val="0"/>
              </a:spcAft>
              <a:buSzPts val="1500"/>
              <a:buFont typeface="Roboto"/>
              <a:buChar char="●"/>
            </a:pPr>
            <a:r>
              <a:rPr lang="en" sz="1500">
                <a:latin typeface="Roboto"/>
                <a:ea typeface="Roboto"/>
                <a:cs typeface="Roboto"/>
                <a:sym typeface="Roboto"/>
              </a:rPr>
              <a:t>The story of Rachel the high schooler that just got her license and her mother</a:t>
            </a:r>
            <a:endParaRPr sz="1500">
              <a:latin typeface="Roboto"/>
              <a:ea typeface="Roboto"/>
              <a:cs typeface="Roboto"/>
              <a:sym typeface="Roboto"/>
            </a:endParaRPr>
          </a:p>
          <a:p>
            <a:pPr marL="285750" lvl="0" indent="-152400" algn="l" rtl="0">
              <a:lnSpc>
                <a:spcPct val="100000"/>
              </a:lnSpc>
              <a:spcBef>
                <a:spcPts val="0"/>
              </a:spcBef>
              <a:spcAft>
                <a:spcPts val="0"/>
              </a:spcAft>
              <a:buSzPts val="1500"/>
              <a:buFont typeface="Roboto"/>
              <a:buChar char="●"/>
            </a:pPr>
            <a:r>
              <a:rPr lang="en" sz="1500">
                <a:latin typeface="Roboto"/>
                <a:ea typeface="Roboto"/>
                <a:cs typeface="Roboto"/>
                <a:sym typeface="Roboto"/>
              </a:rPr>
              <a:t>Accidents are the leading cause of death for teenagers. Over 1/3rd of teen deaths.</a:t>
            </a:r>
            <a:endParaRPr sz="1500">
              <a:latin typeface="Roboto"/>
              <a:ea typeface="Roboto"/>
              <a:cs typeface="Roboto"/>
              <a:sym typeface="Roboto"/>
            </a:endParaRPr>
          </a:p>
          <a:p>
            <a:pPr marL="285750" lvl="0" indent="-152400" algn="l" rtl="0">
              <a:lnSpc>
                <a:spcPct val="100000"/>
              </a:lnSpc>
              <a:spcBef>
                <a:spcPts val="0"/>
              </a:spcBef>
              <a:spcAft>
                <a:spcPts val="0"/>
              </a:spcAft>
              <a:buSzPts val="1500"/>
              <a:buFont typeface="Roboto"/>
              <a:buChar char="●"/>
            </a:pPr>
            <a:r>
              <a:rPr lang="en" sz="1500">
                <a:latin typeface="Roboto"/>
                <a:ea typeface="Roboto"/>
                <a:cs typeface="Roboto"/>
                <a:sym typeface="Roboto"/>
              </a:rPr>
              <a:t>The United States government estimates that at any given moment 8% of drivers are using their cellphone. That is over a million drivers at this moment. </a:t>
            </a:r>
            <a:endParaRPr sz="1500">
              <a:latin typeface="Roboto"/>
              <a:ea typeface="Roboto"/>
              <a:cs typeface="Roboto"/>
              <a:sym typeface="Roboto"/>
            </a:endParaRPr>
          </a:p>
          <a:p>
            <a:pPr marL="285750" lvl="0" indent="-152400" algn="l" rtl="0">
              <a:lnSpc>
                <a:spcPct val="100000"/>
              </a:lnSpc>
              <a:spcBef>
                <a:spcPts val="0"/>
              </a:spcBef>
              <a:spcAft>
                <a:spcPts val="0"/>
              </a:spcAft>
              <a:buSzPts val="1500"/>
              <a:buFont typeface="Roboto"/>
              <a:buChar char="●"/>
            </a:pPr>
            <a:r>
              <a:rPr lang="en" sz="1500">
                <a:latin typeface="Roboto"/>
                <a:ea typeface="Roboto"/>
                <a:cs typeface="Roboto"/>
                <a:sym typeface="Roboto"/>
              </a:rPr>
              <a:t>1.6 million crashes involved cell phone use</a:t>
            </a:r>
            <a:endParaRPr sz="1500">
              <a:latin typeface="Roboto"/>
              <a:ea typeface="Roboto"/>
              <a:cs typeface="Roboto"/>
              <a:sym typeface="Roboto"/>
            </a:endParaRPr>
          </a:p>
          <a:p>
            <a:pPr marL="285750" lvl="0" indent="-152400" algn="l" rtl="0">
              <a:lnSpc>
                <a:spcPct val="100000"/>
              </a:lnSpc>
              <a:spcBef>
                <a:spcPts val="0"/>
              </a:spcBef>
              <a:spcAft>
                <a:spcPts val="0"/>
              </a:spcAft>
              <a:buSzPts val="1500"/>
              <a:buFont typeface="Roboto"/>
              <a:buChar char="●"/>
            </a:pPr>
            <a:r>
              <a:rPr lang="en" sz="1500">
                <a:latin typeface="Roboto"/>
                <a:ea typeface="Roboto"/>
                <a:cs typeface="Roboto"/>
                <a:sym typeface="Roboto"/>
              </a:rPr>
              <a:t>¼ of all crashes involve cell phone use</a:t>
            </a:r>
            <a:endParaRPr sz="1500">
              <a:latin typeface="Roboto"/>
              <a:ea typeface="Roboto"/>
              <a:cs typeface="Roboto"/>
              <a:sym typeface="Roboto"/>
            </a:endParaRPr>
          </a:p>
          <a:p>
            <a:pPr marL="285750" lvl="0" indent="-152400" algn="l" rtl="0">
              <a:lnSpc>
                <a:spcPct val="100000"/>
              </a:lnSpc>
              <a:spcBef>
                <a:spcPts val="0"/>
              </a:spcBef>
              <a:spcAft>
                <a:spcPts val="0"/>
              </a:spcAft>
              <a:buSzPts val="1500"/>
              <a:buFont typeface="Roboto"/>
              <a:buChar char="●"/>
            </a:pPr>
            <a:r>
              <a:rPr lang="en" sz="1500">
                <a:latin typeface="Roboto"/>
                <a:ea typeface="Roboto"/>
                <a:cs typeface="Roboto"/>
                <a:sym typeface="Roboto"/>
              </a:rPr>
              <a:t>NSC find that cell phone caused crashes are exceptionally underreported </a:t>
            </a:r>
            <a:endParaRPr sz="1500">
              <a:latin typeface="Roboto"/>
              <a:ea typeface="Roboto"/>
              <a:cs typeface="Roboto"/>
              <a:sym typeface="Roboto"/>
            </a:endParaRPr>
          </a:p>
          <a:p>
            <a:pPr marL="285750" lvl="0" indent="-152400" algn="l" rtl="0">
              <a:lnSpc>
                <a:spcPct val="100000"/>
              </a:lnSpc>
              <a:spcBef>
                <a:spcPts val="0"/>
              </a:spcBef>
              <a:spcAft>
                <a:spcPts val="0"/>
              </a:spcAft>
              <a:buSzPts val="1500"/>
              <a:buFont typeface="Roboto"/>
              <a:buChar char="●"/>
            </a:pPr>
            <a:r>
              <a:rPr lang="en" sz="1500">
                <a:latin typeface="Roboto"/>
                <a:ea typeface="Roboto"/>
                <a:cs typeface="Roboto"/>
                <a:sym typeface="Roboto"/>
              </a:rPr>
              <a:t>94 percent of drivers support a ban on texting while driving. </a:t>
            </a:r>
            <a:endParaRPr sz="1500">
              <a:latin typeface="Roboto"/>
              <a:ea typeface="Roboto"/>
              <a:cs typeface="Roboto"/>
              <a:sym typeface="Roboto"/>
            </a:endParaRPr>
          </a:p>
          <a:p>
            <a:pPr marL="285750" lvl="0" indent="-152400" algn="l" rtl="0">
              <a:lnSpc>
                <a:spcPct val="100000"/>
              </a:lnSpc>
              <a:spcBef>
                <a:spcPts val="0"/>
              </a:spcBef>
              <a:spcAft>
                <a:spcPts val="0"/>
              </a:spcAft>
              <a:buSzPts val="1500"/>
              <a:buFont typeface="Roboto"/>
              <a:buChar char="●"/>
            </a:pPr>
            <a:r>
              <a:rPr lang="en" sz="1500">
                <a:latin typeface="Roboto"/>
                <a:ea typeface="Roboto"/>
                <a:cs typeface="Roboto"/>
                <a:sym typeface="Roboto"/>
              </a:rPr>
              <a:t>Enforcement of banning cell phones is the problem</a:t>
            </a:r>
            <a:endParaRPr sz="1500">
              <a:latin typeface="Roboto"/>
              <a:ea typeface="Roboto"/>
              <a:cs typeface="Roboto"/>
              <a:sym typeface="Roboto"/>
            </a:endParaRPr>
          </a:p>
          <a:p>
            <a:pPr marL="457200" lvl="0" indent="0" algn="l" rtl="0">
              <a:lnSpc>
                <a:spcPct val="100000"/>
              </a:lnSpc>
              <a:spcBef>
                <a:spcPts val="0"/>
              </a:spcBef>
              <a:spcAft>
                <a:spcPts val="0"/>
              </a:spcAft>
              <a:buNone/>
            </a:pPr>
            <a:endParaRPr sz="1500">
              <a:latin typeface="Roboto"/>
              <a:ea typeface="Roboto"/>
              <a:cs typeface="Roboto"/>
              <a:sym typeface="Roboto"/>
            </a:endParaRPr>
          </a:p>
        </p:txBody>
      </p:sp>
      <p:sp>
        <p:nvSpPr>
          <p:cNvPr id="1162" name="Google Shape;1162;p122"/>
          <p:cNvSpPr txBox="1"/>
          <p:nvPr/>
        </p:nvSpPr>
        <p:spPr>
          <a:xfrm>
            <a:off x="4572000" y="602700"/>
            <a:ext cx="4412700" cy="44856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 sz="1600" b="1">
                <a:latin typeface="Roboto"/>
                <a:ea typeface="Roboto"/>
                <a:cs typeface="Roboto"/>
                <a:sym typeface="Roboto"/>
              </a:rPr>
              <a:t>Enterprise </a:t>
            </a:r>
            <a:endParaRPr sz="1600" b="1">
              <a:latin typeface="Roboto"/>
              <a:ea typeface="Roboto"/>
              <a:cs typeface="Roboto"/>
              <a:sym typeface="Roboto"/>
            </a:endParaRPr>
          </a:p>
          <a:p>
            <a:pPr marL="457200" lvl="0" indent="0" algn="ctr" rtl="0">
              <a:spcBef>
                <a:spcPts val="0"/>
              </a:spcBef>
              <a:spcAft>
                <a:spcPts val="0"/>
              </a:spcAft>
              <a:buNone/>
            </a:pPr>
            <a:endParaRPr sz="900" b="1">
              <a:latin typeface="Roboto"/>
              <a:ea typeface="Roboto"/>
              <a:cs typeface="Roboto"/>
              <a:sym typeface="Roboto"/>
            </a:endParaRPr>
          </a:p>
          <a:p>
            <a:pPr marL="285750" lvl="0" indent="-152400" algn="l" rtl="0">
              <a:spcBef>
                <a:spcPts val="0"/>
              </a:spcBef>
              <a:spcAft>
                <a:spcPts val="0"/>
              </a:spcAft>
              <a:buSzPts val="1500"/>
              <a:buFont typeface="Roboto"/>
              <a:buChar char="●"/>
            </a:pPr>
            <a:r>
              <a:rPr lang="en" sz="1500">
                <a:latin typeface="Roboto"/>
                <a:ea typeface="Roboto"/>
                <a:cs typeface="Roboto"/>
                <a:sym typeface="Roboto"/>
              </a:rPr>
              <a:t>Commercial driving is the #1 cause of work fatalities (24%)</a:t>
            </a:r>
            <a:endParaRPr sz="1500">
              <a:latin typeface="Roboto"/>
              <a:ea typeface="Roboto"/>
              <a:cs typeface="Roboto"/>
              <a:sym typeface="Roboto"/>
            </a:endParaRPr>
          </a:p>
          <a:p>
            <a:pPr marL="285750" lvl="0" indent="-152400" algn="l" rtl="0">
              <a:spcBef>
                <a:spcPts val="0"/>
              </a:spcBef>
              <a:spcAft>
                <a:spcPts val="0"/>
              </a:spcAft>
              <a:buSzPts val="1500"/>
              <a:buFont typeface="Roboto"/>
              <a:buChar char="●"/>
            </a:pPr>
            <a:r>
              <a:rPr lang="en" sz="1500">
                <a:latin typeface="Roboto"/>
                <a:ea typeface="Roboto"/>
                <a:cs typeface="Roboto"/>
                <a:sym typeface="Roboto"/>
              </a:rPr>
              <a:t>A non-fatal crash due to distracted driving costs employers on average $100,310</a:t>
            </a:r>
            <a:endParaRPr sz="1500">
              <a:latin typeface="Roboto"/>
              <a:ea typeface="Roboto"/>
              <a:cs typeface="Roboto"/>
              <a:sym typeface="Roboto"/>
            </a:endParaRPr>
          </a:p>
          <a:p>
            <a:pPr marL="285750" lvl="0" indent="-152400" algn="l" rtl="0">
              <a:spcBef>
                <a:spcPts val="0"/>
              </a:spcBef>
              <a:spcAft>
                <a:spcPts val="0"/>
              </a:spcAft>
              <a:buSzPts val="1500"/>
              <a:buFont typeface="Roboto"/>
              <a:buChar char="●"/>
            </a:pPr>
            <a:r>
              <a:rPr lang="en" sz="1500">
                <a:latin typeface="Roboto"/>
                <a:ea typeface="Roboto"/>
                <a:cs typeface="Roboto"/>
                <a:sym typeface="Roboto"/>
              </a:rPr>
              <a:t>Settlements for fatal crashes are far higher, often in the 10s of millions range</a:t>
            </a:r>
            <a:endParaRPr sz="1500">
              <a:latin typeface="Roboto"/>
              <a:ea typeface="Roboto"/>
              <a:cs typeface="Roboto"/>
              <a:sym typeface="Roboto"/>
            </a:endParaRPr>
          </a:p>
          <a:p>
            <a:pPr marL="285750" lvl="0" indent="-152400" algn="l" rtl="0">
              <a:spcBef>
                <a:spcPts val="0"/>
              </a:spcBef>
              <a:spcAft>
                <a:spcPts val="0"/>
              </a:spcAft>
              <a:buSzPts val="1500"/>
              <a:buFont typeface="Roboto"/>
              <a:buChar char="●"/>
            </a:pPr>
            <a:r>
              <a:rPr lang="en" sz="1500">
                <a:latin typeface="Roboto"/>
                <a:ea typeface="Roboto"/>
                <a:cs typeface="Roboto"/>
                <a:sym typeface="Roboto"/>
              </a:rPr>
              <a:t>Additional costs: fixing the at fault vehicle, the driver’s injuries, the opportunity cost of the driver not working, the opportunity of the truck not being driven, the increased insurance costs, and the incalculable damage to the brand</a:t>
            </a:r>
            <a:endParaRPr sz="1500">
              <a:latin typeface="Roboto"/>
              <a:ea typeface="Roboto"/>
              <a:cs typeface="Roboto"/>
              <a:sym typeface="Roboto"/>
            </a:endParaRPr>
          </a:p>
          <a:p>
            <a:pPr marL="285750" lvl="0" indent="-152400" algn="l" rtl="0">
              <a:spcBef>
                <a:spcPts val="0"/>
              </a:spcBef>
              <a:spcAft>
                <a:spcPts val="0"/>
              </a:spcAft>
              <a:buSzPts val="1500"/>
              <a:buFont typeface="Roboto"/>
              <a:buChar char="●"/>
            </a:pPr>
            <a:r>
              <a:rPr lang="en" sz="1500">
                <a:latin typeface="Roboto"/>
                <a:ea typeface="Roboto"/>
                <a:cs typeface="Roboto"/>
                <a:sym typeface="Roboto"/>
              </a:rPr>
              <a:t>The number of million dollar settlements increased roughly 1000% from 2010 to 2018.  One accident can be a bankruptcy </a:t>
            </a:r>
            <a:endParaRPr sz="1500">
              <a:latin typeface="Roboto"/>
              <a:ea typeface="Roboto"/>
              <a:cs typeface="Roboto"/>
              <a:sym typeface="Roboto"/>
            </a:endParaRPr>
          </a:p>
          <a:p>
            <a:pPr marL="285750" lvl="0" indent="-152400" algn="l" rtl="0">
              <a:spcBef>
                <a:spcPts val="0"/>
              </a:spcBef>
              <a:spcAft>
                <a:spcPts val="0"/>
              </a:spcAft>
              <a:buSzPts val="1500"/>
              <a:buFont typeface="Roboto"/>
              <a:buChar char="●"/>
            </a:pPr>
            <a:r>
              <a:rPr lang="en" sz="1500">
                <a:latin typeface="Roboto"/>
                <a:ea typeface="Roboto"/>
                <a:cs typeface="Roboto"/>
                <a:sym typeface="Roboto"/>
              </a:rPr>
              <a:t>Overall distracted driving costs employers about $18.8B a year (including property damage and fatal accidents too)</a:t>
            </a:r>
            <a:endParaRPr sz="15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23"/>
          <p:cNvSpPr/>
          <p:nvPr/>
        </p:nvSpPr>
        <p:spPr>
          <a:xfrm>
            <a:off x="1307850" y="3762325"/>
            <a:ext cx="6495300" cy="1348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23"/>
          <p:cNvSpPr/>
          <p:nvPr/>
        </p:nvSpPr>
        <p:spPr>
          <a:xfrm>
            <a:off x="3145950" y="3562275"/>
            <a:ext cx="2852100" cy="36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23"/>
          <p:cNvSpPr/>
          <p:nvPr/>
        </p:nvSpPr>
        <p:spPr>
          <a:xfrm>
            <a:off x="7465800" y="1124400"/>
            <a:ext cx="576900" cy="2566800"/>
          </a:xfrm>
          <a:prstGeom prst="downArrow">
            <a:avLst>
              <a:gd name="adj1" fmla="val 50000"/>
              <a:gd name="adj2" fmla="val 50000"/>
            </a:avLst>
          </a:prstGeom>
          <a:solidFill>
            <a:srgbClr val="85BB6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23"/>
          <p:cNvSpPr/>
          <p:nvPr/>
        </p:nvSpPr>
        <p:spPr>
          <a:xfrm>
            <a:off x="6907200" y="2329804"/>
            <a:ext cx="1694100" cy="474000"/>
          </a:xfrm>
          <a:prstGeom prst="roundRect">
            <a:avLst>
              <a:gd name="adj" fmla="val 16667"/>
            </a:avLst>
          </a:prstGeom>
          <a:gradFill>
            <a:gsLst>
              <a:gs pos="0">
                <a:srgbClr val="81AEF8"/>
              </a:gs>
              <a:gs pos="67000">
                <a:srgbClr val="4C89EC"/>
              </a:gs>
              <a:gs pos="100000">
                <a:srgbClr val="1663DF"/>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23"/>
          <p:cNvSpPr/>
          <p:nvPr/>
        </p:nvSpPr>
        <p:spPr>
          <a:xfrm>
            <a:off x="6907200" y="1783596"/>
            <a:ext cx="1694100" cy="474000"/>
          </a:xfrm>
          <a:prstGeom prst="roundRect">
            <a:avLst>
              <a:gd name="adj" fmla="val 16667"/>
            </a:avLst>
          </a:prstGeom>
          <a:gradFill>
            <a:gsLst>
              <a:gs pos="0">
                <a:srgbClr val="81AEF8"/>
              </a:gs>
              <a:gs pos="67000">
                <a:srgbClr val="4C89EC"/>
              </a:gs>
              <a:gs pos="100000">
                <a:srgbClr val="1663DF"/>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better </a:t>
            </a:r>
            <a:r>
              <a:rPr lang="en">
                <a:solidFill>
                  <a:schemeClr val="lt1"/>
                </a:solidFill>
              </a:rPr>
              <a:t>solution</a:t>
            </a:r>
            <a:endParaRPr>
              <a:solidFill>
                <a:schemeClr val="lt1"/>
              </a:solidFill>
            </a:endParaRPr>
          </a:p>
        </p:txBody>
      </p:sp>
      <p:pic>
        <p:nvPicPr>
          <p:cNvPr id="1173" name="Google Shape;1173;p123"/>
          <p:cNvPicPr preferRelativeResize="0"/>
          <p:nvPr/>
        </p:nvPicPr>
        <p:blipFill rotWithShape="1">
          <a:blip r:embed="rId3">
            <a:alphaModFix/>
          </a:blip>
          <a:srcRect/>
          <a:stretch/>
        </p:blipFill>
        <p:spPr>
          <a:xfrm>
            <a:off x="3009500" y="1259088"/>
            <a:ext cx="3196599" cy="2198038"/>
          </a:xfrm>
          <a:prstGeom prst="rect">
            <a:avLst/>
          </a:prstGeom>
          <a:noFill/>
          <a:ln>
            <a:noFill/>
          </a:ln>
        </p:spPr>
      </p:pic>
      <p:sp>
        <p:nvSpPr>
          <p:cNvPr id="1174" name="Google Shape;1174;p123"/>
          <p:cNvSpPr txBox="1"/>
          <p:nvPr/>
        </p:nvSpPr>
        <p:spPr>
          <a:xfrm>
            <a:off x="98250" y="724200"/>
            <a:ext cx="861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latin typeface="Roboto"/>
                <a:ea typeface="Roboto"/>
                <a:cs typeface="Roboto"/>
                <a:sym typeface="Roboto"/>
              </a:rPr>
              <a:t>Phone Belt satisfies everyday drivers and commercial drivers with its easy-to-use and easy-to-adopt design</a:t>
            </a:r>
            <a:endParaRPr i="1">
              <a:latin typeface="Roboto"/>
              <a:ea typeface="Roboto"/>
              <a:cs typeface="Roboto"/>
              <a:sym typeface="Roboto"/>
            </a:endParaRPr>
          </a:p>
        </p:txBody>
      </p:sp>
      <p:sp>
        <p:nvSpPr>
          <p:cNvPr id="1175" name="Google Shape;1175;p123"/>
          <p:cNvSpPr/>
          <p:nvPr/>
        </p:nvSpPr>
        <p:spPr>
          <a:xfrm>
            <a:off x="6907200" y="1237388"/>
            <a:ext cx="1694100" cy="474000"/>
          </a:xfrm>
          <a:prstGeom prst="roundRect">
            <a:avLst>
              <a:gd name="adj" fmla="val 16667"/>
            </a:avLst>
          </a:prstGeom>
          <a:gradFill>
            <a:gsLst>
              <a:gs pos="0">
                <a:srgbClr val="81AEF8"/>
              </a:gs>
              <a:gs pos="67000">
                <a:srgbClr val="4C89EC"/>
              </a:gs>
              <a:gs pos="100000">
                <a:srgbClr val="1663DF"/>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23"/>
          <p:cNvSpPr txBox="1"/>
          <p:nvPr/>
        </p:nvSpPr>
        <p:spPr>
          <a:xfrm>
            <a:off x="6907200" y="1156022"/>
            <a:ext cx="1694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Place mount on dashboard</a:t>
            </a:r>
            <a:endParaRPr>
              <a:latin typeface="Roboto"/>
              <a:ea typeface="Roboto"/>
              <a:cs typeface="Roboto"/>
              <a:sym typeface="Roboto"/>
            </a:endParaRPr>
          </a:p>
        </p:txBody>
      </p:sp>
      <p:sp>
        <p:nvSpPr>
          <p:cNvPr id="1177" name="Google Shape;1177;p123"/>
          <p:cNvSpPr txBox="1"/>
          <p:nvPr/>
        </p:nvSpPr>
        <p:spPr>
          <a:xfrm>
            <a:off x="6907200" y="1724607"/>
            <a:ext cx="1694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Adjust to desired height &amp; angle</a:t>
            </a:r>
            <a:endParaRPr>
              <a:latin typeface="Roboto"/>
              <a:ea typeface="Roboto"/>
              <a:cs typeface="Roboto"/>
              <a:sym typeface="Roboto"/>
            </a:endParaRPr>
          </a:p>
        </p:txBody>
      </p:sp>
      <p:sp>
        <p:nvSpPr>
          <p:cNvPr id="1178" name="Google Shape;1178;p123"/>
          <p:cNvSpPr txBox="1"/>
          <p:nvPr/>
        </p:nvSpPr>
        <p:spPr>
          <a:xfrm>
            <a:off x="6907200" y="2366705"/>
            <a:ext cx="1694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Pull battery tab</a:t>
            </a:r>
            <a:endParaRPr>
              <a:latin typeface="Roboto"/>
              <a:ea typeface="Roboto"/>
              <a:cs typeface="Roboto"/>
              <a:sym typeface="Roboto"/>
            </a:endParaRPr>
          </a:p>
        </p:txBody>
      </p:sp>
      <p:sp>
        <p:nvSpPr>
          <p:cNvPr id="1179" name="Google Shape;1179;p123"/>
          <p:cNvSpPr/>
          <p:nvPr/>
        </p:nvSpPr>
        <p:spPr>
          <a:xfrm>
            <a:off x="6907200" y="2876012"/>
            <a:ext cx="1694100" cy="474000"/>
          </a:xfrm>
          <a:prstGeom prst="roundRect">
            <a:avLst>
              <a:gd name="adj" fmla="val 16667"/>
            </a:avLst>
          </a:prstGeom>
          <a:gradFill>
            <a:gsLst>
              <a:gs pos="0">
                <a:srgbClr val="81AEF8"/>
              </a:gs>
              <a:gs pos="67000">
                <a:srgbClr val="4C89EC"/>
              </a:gs>
              <a:gs pos="100000">
                <a:srgbClr val="1663DF"/>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23"/>
          <p:cNvSpPr txBox="1"/>
          <p:nvPr/>
        </p:nvSpPr>
        <p:spPr>
          <a:xfrm>
            <a:off x="6907200" y="2907397"/>
            <a:ext cx="1694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Setup complete</a:t>
            </a:r>
            <a:endParaRPr>
              <a:latin typeface="Roboto"/>
              <a:ea typeface="Roboto"/>
              <a:cs typeface="Roboto"/>
              <a:sym typeface="Roboto"/>
            </a:endParaRPr>
          </a:p>
        </p:txBody>
      </p:sp>
      <p:sp>
        <p:nvSpPr>
          <p:cNvPr id="1181" name="Google Shape;1181;p123"/>
          <p:cNvSpPr/>
          <p:nvPr/>
        </p:nvSpPr>
        <p:spPr>
          <a:xfrm>
            <a:off x="156250" y="1386400"/>
            <a:ext cx="2239800" cy="19557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1"/>
              </a:highlight>
            </a:endParaRPr>
          </a:p>
        </p:txBody>
      </p:sp>
      <p:sp>
        <p:nvSpPr>
          <p:cNvPr id="1182" name="Google Shape;1182;p123"/>
          <p:cNvSpPr txBox="1"/>
          <p:nvPr/>
        </p:nvSpPr>
        <p:spPr>
          <a:xfrm>
            <a:off x="508300" y="1386400"/>
            <a:ext cx="161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Consumer Needs </a:t>
            </a:r>
            <a:endParaRPr b="1">
              <a:latin typeface="Roboto"/>
              <a:ea typeface="Roboto"/>
              <a:cs typeface="Roboto"/>
              <a:sym typeface="Roboto"/>
            </a:endParaRPr>
          </a:p>
        </p:txBody>
      </p:sp>
      <p:sp>
        <p:nvSpPr>
          <p:cNvPr id="1183" name="Google Shape;1183;p123"/>
          <p:cNvSpPr txBox="1"/>
          <p:nvPr/>
        </p:nvSpPr>
        <p:spPr>
          <a:xfrm>
            <a:off x="1390725" y="3860375"/>
            <a:ext cx="1712700" cy="13053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 b="1">
                <a:latin typeface="Roboto"/>
                <a:ea typeface="Roboto"/>
                <a:cs typeface="Roboto"/>
                <a:sym typeface="Roboto"/>
              </a:rPr>
              <a:t>Proximity Sensing</a:t>
            </a:r>
            <a:endParaRPr b="1">
              <a:latin typeface="Roboto"/>
              <a:ea typeface="Roboto"/>
              <a:cs typeface="Roboto"/>
              <a:sym typeface="Roboto"/>
            </a:endParaRPr>
          </a:p>
          <a:p>
            <a:pPr marL="0" lvl="0" indent="0" algn="l" rtl="0">
              <a:lnSpc>
                <a:spcPct val="140000"/>
              </a:lnSpc>
              <a:spcBef>
                <a:spcPts val="0"/>
              </a:spcBef>
              <a:spcAft>
                <a:spcPts val="0"/>
              </a:spcAft>
              <a:buNone/>
            </a:pPr>
            <a:r>
              <a:rPr lang="en" b="1">
                <a:latin typeface="Roboto"/>
                <a:ea typeface="Roboto"/>
                <a:cs typeface="Roboto"/>
                <a:sym typeface="Roboto"/>
              </a:rPr>
              <a:t>Motion Detection</a:t>
            </a:r>
            <a:endParaRPr b="1">
              <a:latin typeface="Roboto"/>
              <a:ea typeface="Roboto"/>
              <a:cs typeface="Roboto"/>
              <a:sym typeface="Roboto"/>
            </a:endParaRPr>
          </a:p>
          <a:p>
            <a:pPr marL="0" lvl="0" indent="0" algn="l" rtl="0">
              <a:lnSpc>
                <a:spcPct val="140000"/>
              </a:lnSpc>
              <a:spcBef>
                <a:spcPts val="0"/>
              </a:spcBef>
              <a:spcAft>
                <a:spcPts val="0"/>
              </a:spcAft>
              <a:buNone/>
            </a:pPr>
            <a:r>
              <a:rPr lang="en" b="1">
                <a:latin typeface="Roboto"/>
                <a:ea typeface="Roboto"/>
                <a:cs typeface="Roboto"/>
                <a:sym typeface="Roboto"/>
              </a:rPr>
              <a:t>Contact Sensor</a:t>
            </a:r>
            <a:endParaRPr b="1">
              <a:latin typeface="Roboto"/>
              <a:ea typeface="Roboto"/>
              <a:cs typeface="Roboto"/>
              <a:sym typeface="Roboto"/>
            </a:endParaRPr>
          </a:p>
          <a:p>
            <a:pPr marL="0" lvl="0" indent="0" algn="l" rtl="0">
              <a:lnSpc>
                <a:spcPct val="140000"/>
              </a:lnSpc>
              <a:spcBef>
                <a:spcPts val="0"/>
              </a:spcBef>
              <a:spcAft>
                <a:spcPts val="0"/>
              </a:spcAft>
              <a:buNone/>
            </a:pPr>
            <a:r>
              <a:rPr lang="en" b="1">
                <a:latin typeface="Roboto"/>
                <a:ea typeface="Roboto"/>
                <a:cs typeface="Roboto"/>
                <a:sym typeface="Roboto"/>
              </a:rPr>
              <a:t>Buzzer</a:t>
            </a:r>
            <a:endParaRPr b="1">
              <a:latin typeface="Roboto"/>
              <a:ea typeface="Roboto"/>
              <a:cs typeface="Roboto"/>
              <a:sym typeface="Roboto"/>
            </a:endParaRPr>
          </a:p>
        </p:txBody>
      </p:sp>
      <p:sp>
        <p:nvSpPr>
          <p:cNvPr id="1184" name="Google Shape;1184;p123"/>
          <p:cNvSpPr txBox="1"/>
          <p:nvPr/>
        </p:nvSpPr>
        <p:spPr>
          <a:xfrm>
            <a:off x="3103425" y="3849575"/>
            <a:ext cx="5860500" cy="1348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latin typeface="Roboto"/>
                <a:ea typeface="Roboto"/>
                <a:cs typeface="Roboto"/>
                <a:sym typeface="Roboto"/>
              </a:rPr>
              <a:t>Proximity sensing to open arms fast and easy</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Determining when vehicle is in motion to activate</a:t>
            </a:r>
            <a:endParaRPr>
              <a:latin typeface="Roboto"/>
              <a:ea typeface="Roboto"/>
              <a:cs typeface="Roboto"/>
              <a:sym typeface="Roboto"/>
            </a:endParaRPr>
          </a:p>
          <a:p>
            <a:pPr marL="0" lvl="0" indent="0" algn="l" rtl="0">
              <a:lnSpc>
                <a:spcPct val="140000"/>
              </a:lnSpc>
              <a:spcBef>
                <a:spcPts val="0"/>
              </a:spcBef>
              <a:spcAft>
                <a:spcPts val="0"/>
              </a:spcAft>
              <a:buNone/>
            </a:pPr>
            <a:r>
              <a:rPr lang="en">
                <a:latin typeface="Roboto"/>
                <a:ea typeface="Roboto"/>
                <a:cs typeface="Roboto"/>
                <a:sym typeface="Roboto"/>
              </a:rPr>
              <a:t>Detects whether phone is in the mount or not</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Chirping when in motion and when phone is not buckled</a:t>
            </a:r>
            <a:endParaRPr>
              <a:latin typeface="Roboto"/>
              <a:ea typeface="Roboto"/>
              <a:cs typeface="Roboto"/>
              <a:sym typeface="Roboto"/>
            </a:endParaRPr>
          </a:p>
        </p:txBody>
      </p:sp>
      <p:sp>
        <p:nvSpPr>
          <p:cNvPr id="1185" name="Google Shape;1185;p123"/>
          <p:cNvSpPr txBox="1"/>
          <p:nvPr/>
        </p:nvSpPr>
        <p:spPr>
          <a:xfrm>
            <a:off x="3352075" y="3512775"/>
            <a:ext cx="2357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Roboto"/>
                <a:ea typeface="Roboto"/>
                <a:cs typeface="Roboto"/>
                <a:sym typeface="Roboto"/>
              </a:rPr>
              <a:t>The Technology</a:t>
            </a:r>
            <a:endParaRPr sz="1800">
              <a:latin typeface="Roboto"/>
              <a:ea typeface="Roboto"/>
              <a:cs typeface="Roboto"/>
              <a:sym typeface="Roboto"/>
            </a:endParaRPr>
          </a:p>
        </p:txBody>
      </p:sp>
      <p:sp>
        <p:nvSpPr>
          <p:cNvPr id="1186" name="Google Shape;1186;p123"/>
          <p:cNvSpPr txBox="1"/>
          <p:nvPr/>
        </p:nvSpPr>
        <p:spPr>
          <a:xfrm>
            <a:off x="419800" y="2243263"/>
            <a:ext cx="171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Commercial Needs </a:t>
            </a:r>
            <a:endParaRPr b="1">
              <a:latin typeface="Roboto"/>
              <a:ea typeface="Roboto"/>
              <a:cs typeface="Roboto"/>
              <a:sym typeface="Roboto"/>
            </a:endParaRPr>
          </a:p>
        </p:txBody>
      </p:sp>
      <p:sp>
        <p:nvSpPr>
          <p:cNvPr id="1187" name="Google Shape;1187;p123"/>
          <p:cNvSpPr txBox="1"/>
          <p:nvPr/>
        </p:nvSpPr>
        <p:spPr>
          <a:xfrm>
            <a:off x="-50" y="1654825"/>
            <a:ext cx="23961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Roboto"/>
              <a:buChar char="●"/>
            </a:pPr>
            <a:r>
              <a:rPr lang="en">
                <a:latin typeface="Roboto"/>
                <a:ea typeface="Roboto"/>
                <a:cs typeface="Roboto"/>
                <a:sym typeface="Roboto"/>
              </a:rPr>
              <a:t>Keep young drivers</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en">
                <a:latin typeface="Roboto"/>
                <a:ea typeface="Roboto"/>
                <a:cs typeface="Roboto"/>
                <a:sym typeface="Roboto"/>
              </a:rPr>
              <a:t>dogs</a:t>
            </a:r>
            <a:endParaRPr>
              <a:latin typeface="Roboto"/>
              <a:ea typeface="Roboto"/>
              <a:cs typeface="Roboto"/>
              <a:sym typeface="Roboto"/>
            </a:endParaRPr>
          </a:p>
        </p:txBody>
      </p:sp>
      <p:sp>
        <p:nvSpPr>
          <p:cNvPr id="1188" name="Google Shape;1188;p123"/>
          <p:cNvSpPr txBox="1"/>
          <p:nvPr/>
        </p:nvSpPr>
        <p:spPr>
          <a:xfrm>
            <a:off x="0" y="2515700"/>
            <a:ext cx="23961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Roboto"/>
              <a:buChar char="●"/>
            </a:pPr>
            <a:r>
              <a:rPr lang="en">
                <a:latin typeface="Roboto"/>
                <a:ea typeface="Roboto"/>
                <a:cs typeface="Roboto"/>
                <a:sym typeface="Roboto"/>
              </a:rPr>
              <a:t>Lower accidents </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en">
                <a:latin typeface="Roboto"/>
                <a:ea typeface="Roboto"/>
                <a:cs typeface="Roboto"/>
                <a:sym typeface="Roboto"/>
              </a:rPr>
              <a:t>Save money</a:t>
            </a:r>
            <a:endParaRPr>
              <a:latin typeface="Roboto"/>
              <a:ea typeface="Roboto"/>
              <a:cs typeface="Roboto"/>
              <a:sym typeface="Roboto"/>
            </a:endParaRPr>
          </a:p>
        </p:txBody>
      </p:sp>
      <p:sp>
        <p:nvSpPr>
          <p:cNvPr id="1189" name="Google Shape;1189;p123"/>
          <p:cNvSpPr txBox="1"/>
          <p:nvPr/>
        </p:nvSpPr>
        <p:spPr>
          <a:xfrm>
            <a:off x="6965100" y="0"/>
            <a:ext cx="2178900" cy="415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500">
                <a:solidFill>
                  <a:schemeClr val="lt1"/>
                </a:solidFill>
                <a:latin typeface="Roboto"/>
                <a:ea typeface="Roboto"/>
                <a:cs typeface="Roboto"/>
                <a:sym typeface="Roboto"/>
              </a:rPr>
              <a:t>Key Characteristics</a:t>
            </a:r>
            <a:endParaRPr sz="1500">
              <a:solidFill>
                <a:schemeClr val="lt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24"/>
          <p:cNvSpPr/>
          <p:nvPr/>
        </p:nvSpPr>
        <p:spPr>
          <a:xfrm>
            <a:off x="203325" y="3913300"/>
            <a:ext cx="6008100" cy="730800"/>
          </a:xfrm>
          <a:prstGeom prst="rightArrow">
            <a:avLst>
              <a:gd name="adj1" fmla="val 50000"/>
              <a:gd name="adj2" fmla="val 50000"/>
            </a:avLst>
          </a:prstGeom>
          <a:gradFill>
            <a:gsLst>
              <a:gs pos="0">
                <a:srgbClr val="15DA7A"/>
              </a:gs>
              <a:gs pos="100000">
                <a:srgbClr val="D9EAD3"/>
              </a:gs>
              <a:gs pos="100000">
                <a:srgbClr val="0E5E3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24"/>
          <p:cNvSpPr txBox="1">
            <a:spLocks noGrp="1"/>
          </p:cNvSpPr>
          <p:nvPr>
            <p:ph type="title"/>
          </p:nvPr>
        </p:nvSpPr>
        <p:spPr>
          <a:xfrm>
            <a:off x="98250" y="16350"/>
            <a:ext cx="8826600" cy="5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24"/>
          <p:cNvSpPr/>
          <p:nvPr/>
        </p:nvSpPr>
        <p:spPr>
          <a:xfrm>
            <a:off x="6245574" y="3549744"/>
            <a:ext cx="2647200" cy="1458000"/>
          </a:xfrm>
          <a:prstGeom prst="roundRect">
            <a:avLst>
              <a:gd name="adj" fmla="val 16667"/>
            </a:avLst>
          </a:prstGeom>
          <a:gradFill>
            <a:gsLst>
              <a:gs pos="0">
                <a:srgbClr val="15DA7A"/>
              </a:gs>
              <a:gs pos="100000">
                <a:srgbClr val="D9EAD3"/>
              </a:gs>
              <a:gs pos="100000">
                <a:srgbClr val="0E5E3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24"/>
          <p:cNvSpPr txBox="1"/>
          <p:nvPr/>
        </p:nvSpPr>
        <p:spPr>
          <a:xfrm>
            <a:off x="6245574" y="3514276"/>
            <a:ext cx="2647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Buckle’s Positioning</a:t>
            </a:r>
            <a:endParaRPr sz="1800" b="1">
              <a:latin typeface="Roboto"/>
              <a:ea typeface="Roboto"/>
              <a:cs typeface="Roboto"/>
              <a:sym typeface="Roboto"/>
            </a:endParaRPr>
          </a:p>
        </p:txBody>
      </p:sp>
      <p:sp>
        <p:nvSpPr>
          <p:cNvPr id="1198" name="Google Shape;1198;p124"/>
          <p:cNvSpPr txBox="1"/>
          <p:nvPr/>
        </p:nvSpPr>
        <p:spPr>
          <a:xfrm>
            <a:off x="6263275" y="3792325"/>
            <a:ext cx="2611800" cy="1168200"/>
          </a:xfrm>
          <a:prstGeom prst="rect">
            <a:avLst/>
          </a:prstGeom>
          <a:noFill/>
          <a:ln>
            <a:noFill/>
          </a:ln>
        </p:spPr>
        <p:txBody>
          <a:bodyPr spcFirstLastPara="1" wrap="square" lIns="91425" tIns="91425" rIns="91425" bIns="91425" anchor="t" anchorCtr="0">
            <a:noAutofit/>
          </a:bodyPr>
          <a:lstStyle/>
          <a:p>
            <a:pPr marL="171450" lvl="0" indent="-133350" algn="l" rtl="0">
              <a:spcBef>
                <a:spcPts val="0"/>
              </a:spcBef>
              <a:spcAft>
                <a:spcPts val="0"/>
              </a:spcAft>
              <a:buSzPts val="1200"/>
              <a:buFont typeface="Roboto"/>
              <a:buChar char="❏"/>
            </a:pPr>
            <a:r>
              <a:rPr lang="en" sz="1200" b="1">
                <a:latin typeface="Roboto"/>
                <a:ea typeface="Roboto"/>
                <a:cs typeface="Roboto"/>
                <a:sym typeface="Roboto"/>
              </a:rPr>
              <a:t>First mover</a:t>
            </a:r>
            <a:r>
              <a:rPr lang="en" sz="1200">
                <a:latin typeface="Roboto"/>
                <a:ea typeface="Roboto"/>
                <a:cs typeface="Roboto"/>
                <a:sym typeface="Roboto"/>
              </a:rPr>
              <a:t> advantage</a:t>
            </a:r>
            <a:endParaRPr sz="1200">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b="1">
                <a:latin typeface="Roboto"/>
                <a:ea typeface="Roboto"/>
                <a:cs typeface="Roboto"/>
                <a:sym typeface="Roboto"/>
              </a:rPr>
              <a:t>Low Cost </a:t>
            </a:r>
            <a:r>
              <a:rPr lang="en" sz="1200">
                <a:latin typeface="Roboto"/>
                <a:ea typeface="Roboto"/>
                <a:cs typeface="Roboto"/>
                <a:sym typeface="Roboto"/>
              </a:rPr>
              <a:t>relative to competitors</a:t>
            </a:r>
            <a:endParaRPr sz="1200">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b="1">
                <a:latin typeface="Roboto"/>
                <a:ea typeface="Roboto"/>
                <a:cs typeface="Roboto"/>
                <a:sym typeface="Roboto"/>
              </a:rPr>
              <a:t>Scalable</a:t>
            </a:r>
            <a:r>
              <a:rPr lang="en" sz="1200">
                <a:latin typeface="Roboto"/>
                <a:ea typeface="Roboto"/>
                <a:cs typeface="Roboto"/>
                <a:sym typeface="Roboto"/>
              </a:rPr>
              <a:t> B2B &amp; B2C users</a:t>
            </a:r>
            <a:endParaRPr sz="1200">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b="1">
                <a:latin typeface="Roboto"/>
                <a:ea typeface="Roboto"/>
                <a:cs typeface="Roboto"/>
                <a:sym typeface="Roboto"/>
              </a:rPr>
              <a:t>IP </a:t>
            </a:r>
            <a:r>
              <a:rPr lang="en" sz="1200">
                <a:latin typeface="Roboto"/>
                <a:ea typeface="Roboto"/>
                <a:cs typeface="Roboto"/>
                <a:sym typeface="Roboto"/>
              </a:rPr>
              <a:t>buffer against competitors</a:t>
            </a:r>
            <a:endParaRPr sz="1200">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b="1">
                <a:latin typeface="Roboto"/>
                <a:ea typeface="Roboto"/>
                <a:cs typeface="Roboto"/>
                <a:sym typeface="Roboto"/>
              </a:rPr>
              <a:t>Network</a:t>
            </a:r>
            <a:r>
              <a:rPr lang="en" sz="1200">
                <a:latin typeface="Roboto"/>
                <a:ea typeface="Roboto"/>
                <a:cs typeface="Roboto"/>
                <a:sym typeface="Roboto"/>
              </a:rPr>
              <a:t> of strategic partnerships and relationships</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1199" name="Google Shape;1199;p124"/>
          <p:cNvSpPr/>
          <p:nvPr/>
        </p:nvSpPr>
        <p:spPr>
          <a:xfrm>
            <a:off x="3089959" y="3581677"/>
            <a:ext cx="2647200" cy="14580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24"/>
          <p:cNvSpPr txBox="1"/>
          <p:nvPr/>
        </p:nvSpPr>
        <p:spPr>
          <a:xfrm>
            <a:off x="3089959" y="3517805"/>
            <a:ext cx="2647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Market Changes</a:t>
            </a:r>
            <a:endParaRPr sz="1800" b="1">
              <a:latin typeface="Roboto"/>
              <a:ea typeface="Roboto"/>
              <a:cs typeface="Roboto"/>
              <a:sym typeface="Roboto"/>
            </a:endParaRPr>
          </a:p>
        </p:txBody>
      </p:sp>
      <p:sp>
        <p:nvSpPr>
          <p:cNvPr id="1201" name="Google Shape;1201;p124"/>
          <p:cNvSpPr txBox="1"/>
          <p:nvPr/>
        </p:nvSpPr>
        <p:spPr>
          <a:xfrm>
            <a:off x="3086325" y="3792325"/>
            <a:ext cx="2647200" cy="1168200"/>
          </a:xfrm>
          <a:prstGeom prst="rect">
            <a:avLst/>
          </a:prstGeom>
          <a:noFill/>
          <a:ln>
            <a:noFill/>
          </a:ln>
        </p:spPr>
        <p:txBody>
          <a:bodyPr spcFirstLastPara="1" wrap="square" lIns="91425" tIns="91425" rIns="91425" bIns="91425" anchor="t" anchorCtr="0">
            <a:noAutofit/>
          </a:bodyPr>
          <a:lstStyle/>
          <a:p>
            <a:pPr marL="171450" lvl="0" indent="-133350" algn="l" rtl="0">
              <a:spcBef>
                <a:spcPts val="0"/>
              </a:spcBef>
              <a:spcAft>
                <a:spcPts val="0"/>
              </a:spcAft>
              <a:buSzPts val="1200"/>
              <a:buFont typeface="Roboto"/>
              <a:buChar char="❏"/>
            </a:pPr>
            <a:r>
              <a:rPr lang="en" sz="1200">
                <a:latin typeface="Roboto"/>
                <a:ea typeface="Roboto"/>
                <a:cs typeface="Roboto"/>
                <a:sym typeface="Roboto"/>
              </a:rPr>
              <a:t>Governments do not know what to do</a:t>
            </a:r>
            <a:endParaRPr sz="1200">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a:latin typeface="Roboto"/>
                <a:ea typeface="Roboto"/>
                <a:cs typeface="Roboto"/>
                <a:sym typeface="Roboto"/>
              </a:rPr>
              <a:t>Increasingly commercial drivers are needing their phone to work</a:t>
            </a:r>
            <a:endParaRPr sz="1200">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a:latin typeface="Roboto"/>
                <a:ea typeface="Roboto"/>
                <a:cs typeface="Roboto"/>
                <a:sym typeface="Roboto"/>
              </a:rPr>
              <a:t>Consumer time spent on the phone is increasing every year</a:t>
            </a:r>
            <a:endParaRPr sz="1200">
              <a:latin typeface="Roboto"/>
              <a:ea typeface="Roboto"/>
              <a:cs typeface="Roboto"/>
              <a:sym typeface="Roboto"/>
            </a:endParaRPr>
          </a:p>
          <a:p>
            <a:pPr marL="285750" lvl="0" indent="0" algn="l" rtl="0">
              <a:spcBef>
                <a:spcPts val="0"/>
              </a:spcBef>
              <a:spcAft>
                <a:spcPts val="0"/>
              </a:spcAft>
              <a:buNone/>
            </a:pPr>
            <a:endParaRPr sz="1300">
              <a:latin typeface="Roboto"/>
              <a:ea typeface="Roboto"/>
              <a:cs typeface="Roboto"/>
              <a:sym typeface="Roboto"/>
            </a:endParaRPr>
          </a:p>
        </p:txBody>
      </p:sp>
      <p:sp>
        <p:nvSpPr>
          <p:cNvPr id="1202" name="Google Shape;1202;p124"/>
          <p:cNvSpPr/>
          <p:nvPr/>
        </p:nvSpPr>
        <p:spPr>
          <a:xfrm>
            <a:off x="317747" y="3578148"/>
            <a:ext cx="2647200" cy="14580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24"/>
          <p:cNvSpPr txBox="1"/>
          <p:nvPr/>
        </p:nvSpPr>
        <p:spPr>
          <a:xfrm>
            <a:off x="317724" y="3514276"/>
            <a:ext cx="2647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Opportunity</a:t>
            </a:r>
            <a:endParaRPr sz="1800" b="1">
              <a:latin typeface="Roboto"/>
              <a:ea typeface="Roboto"/>
              <a:cs typeface="Roboto"/>
              <a:sym typeface="Roboto"/>
            </a:endParaRPr>
          </a:p>
        </p:txBody>
      </p:sp>
      <p:sp>
        <p:nvSpPr>
          <p:cNvPr id="1204" name="Google Shape;1204;p124"/>
          <p:cNvSpPr txBox="1"/>
          <p:nvPr/>
        </p:nvSpPr>
        <p:spPr>
          <a:xfrm>
            <a:off x="317750" y="3765925"/>
            <a:ext cx="2647200" cy="1221000"/>
          </a:xfrm>
          <a:prstGeom prst="rect">
            <a:avLst/>
          </a:prstGeom>
          <a:noFill/>
          <a:ln>
            <a:noFill/>
          </a:ln>
        </p:spPr>
        <p:txBody>
          <a:bodyPr spcFirstLastPara="1" wrap="square" lIns="91425" tIns="91425" rIns="91425" bIns="91425" anchor="t" anchorCtr="0">
            <a:noAutofit/>
          </a:bodyPr>
          <a:lstStyle/>
          <a:p>
            <a:pPr marL="171450" lvl="0" indent="-133350" algn="l" rtl="0">
              <a:spcBef>
                <a:spcPts val="0"/>
              </a:spcBef>
              <a:spcAft>
                <a:spcPts val="0"/>
              </a:spcAft>
              <a:buSzPts val="1200"/>
              <a:buFont typeface="Roboto"/>
              <a:buChar char="❏"/>
            </a:pPr>
            <a:r>
              <a:rPr lang="en" sz="1200">
                <a:latin typeface="Roboto"/>
                <a:ea typeface="Roboto"/>
                <a:cs typeface="Roboto"/>
                <a:sym typeface="Roboto"/>
              </a:rPr>
              <a:t>Alternative systems are </a:t>
            </a:r>
            <a:r>
              <a:rPr lang="en" sz="1200" b="1">
                <a:latin typeface="Roboto"/>
                <a:ea typeface="Roboto"/>
                <a:cs typeface="Roboto"/>
                <a:sym typeface="Roboto"/>
              </a:rPr>
              <a:t>expensive</a:t>
            </a:r>
            <a:endParaRPr sz="1200" b="1">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a:latin typeface="Roboto"/>
                <a:ea typeface="Roboto"/>
                <a:cs typeface="Roboto"/>
                <a:sym typeface="Roboto"/>
              </a:rPr>
              <a:t>Alternative systems are difficult to install and difficult to enforce</a:t>
            </a:r>
            <a:endParaRPr sz="1200">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a:latin typeface="Roboto"/>
                <a:ea typeface="Roboto"/>
                <a:cs typeface="Roboto"/>
                <a:sym typeface="Roboto"/>
              </a:rPr>
              <a:t>Currently no standards on holder location, grip, or mount type</a:t>
            </a:r>
            <a:endParaRPr sz="1200">
              <a:latin typeface="Roboto"/>
              <a:ea typeface="Roboto"/>
              <a:cs typeface="Roboto"/>
              <a:sym typeface="Roboto"/>
            </a:endParaRPr>
          </a:p>
          <a:p>
            <a:pPr marL="28575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1205" name="Google Shape;1205;p124"/>
          <p:cNvSpPr txBox="1">
            <a:spLocks noGrp="1"/>
          </p:cNvSpPr>
          <p:nvPr>
            <p:ph type="title"/>
          </p:nvPr>
        </p:nvSpPr>
        <p:spPr>
          <a:xfrm>
            <a:off x="451212" y="339624"/>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Jan 2023 </a:t>
            </a:r>
            <a:endParaRPr sz="1800">
              <a:solidFill>
                <a:schemeClr val="dk1"/>
              </a:solidFill>
            </a:endParaRPr>
          </a:p>
        </p:txBody>
      </p:sp>
      <p:sp>
        <p:nvSpPr>
          <p:cNvPr id="1206" name="Google Shape;1206;p124"/>
          <p:cNvSpPr txBox="1">
            <a:spLocks noGrp="1"/>
          </p:cNvSpPr>
          <p:nvPr>
            <p:ph type="title"/>
          </p:nvPr>
        </p:nvSpPr>
        <p:spPr>
          <a:xfrm>
            <a:off x="6250212" y="339636"/>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rPr>
              <a:t>Sept 2022</a:t>
            </a:r>
            <a:endParaRPr sz="1800">
              <a:solidFill>
                <a:schemeClr val="dk1"/>
              </a:solidFill>
            </a:endParaRPr>
          </a:p>
        </p:txBody>
      </p:sp>
      <p:sp>
        <p:nvSpPr>
          <p:cNvPr id="1207" name="Google Shape;1207;p124"/>
          <p:cNvSpPr/>
          <p:nvPr/>
        </p:nvSpPr>
        <p:spPr>
          <a:xfrm>
            <a:off x="317750" y="1551650"/>
            <a:ext cx="6008100" cy="730800"/>
          </a:xfrm>
          <a:prstGeom prst="rightArrow">
            <a:avLst>
              <a:gd name="adj1" fmla="val 50000"/>
              <a:gd name="adj2" fmla="val 50000"/>
            </a:avLst>
          </a:prstGeom>
          <a:gradFill>
            <a:gsLst>
              <a:gs pos="0">
                <a:srgbClr val="15DA7A"/>
              </a:gs>
              <a:gs pos="100000">
                <a:srgbClr val="D9EAD3"/>
              </a:gs>
              <a:gs pos="100000">
                <a:srgbClr val="0E5E3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24"/>
          <p:cNvSpPr/>
          <p:nvPr/>
        </p:nvSpPr>
        <p:spPr>
          <a:xfrm>
            <a:off x="6359999" y="1188094"/>
            <a:ext cx="2647200" cy="1458000"/>
          </a:xfrm>
          <a:prstGeom prst="roundRect">
            <a:avLst>
              <a:gd name="adj" fmla="val 16667"/>
            </a:avLst>
          </a:prstGeom>
          <a:gradFill>
            <a:gsLst>
              <a:gs pos="0">
                <a:srgbClr val="15DA7A"/>
              </a:gs>
              <a:gs pos="100000">
                <a:srgbClr val="D9EAD3"/>
              </a:gs>
              <a:gs pos="100000">
                <a:srgbClr val="0E5E3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24"/>
          <p:cNvSpPr txBox="1"/>
          <p:nvPr/>
        </p:nvSpPr>
        <p:spPr>
          <a:xfrm>
            <a:off x="6359999" y="1152626"/>
            <a:ext cx="2647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Features</a:t>
            </a:r>
            <a:endParaRPr sz="1800" b="1">
              <a:latin typeface="Roboto"/>
              <a:ea typeface="Roboto"/>
              <a:cs typeface="Roboto"/>
              <a:sym typeface="Roboto"/>
            </a:endParaRPr>
          </a:p>
        </p:txBody>
      </p:sp>
      <p:sp>
        <p:nvSpPr>
          <p:cNvPr id="1210" name="Google Shape;1210;p124"/>
          <p:cNvSpPr txBox="1"/>
          <p:nvPr/>
        </p:nvSpPr>
        <p:spPr>
          <a:xfrm>
            <a:off x="6377700" y="1430675"/>
            <a:ext cx="2611800" cy="1168200"/>
          </a:xfrm>
          <a:prstGeom prst="rect">
            <a:avLst/>
          </a:prstGeom>
          <a:noFill/>
          <a:ln>
            <a:noFill/>
          </a:ln>
        </p:spPr>
        <p:txBody>
          <a:bodyPr spcFirstLastPara="1" wrap="square" lIns="91425" tIns="91425" rIns="91425" bIns="91425" anchor="t" anchorCtr="0">
            <a:noAutofit/>
          </a:bodyPr>
          <a:lstStyle/>
          <a:p>
            <a:pPr marL="171450" lvl="0" indent="-133350" algn="l" rtl="0">
              <a:spcBef>
                <a:spcPts val="0"/>
              </a:spcBef>
              <a:spcAft>
                <a:spcPts val="0"/>
              </a:spcAft>
              <a:buSzPts val="1200"/>
              <a:buFont typeface="Roboto"/>
              <a:buChar char="❏"/>
            </a:pPr>
            <a:r>
              <a:rPr lang="en" sz="1200">
                <a:latin typeface="Roboto"/>
                <a:ea typeface="Roboto"/>
                <a:cs typeface="Roboto"/>
                <a:sym typeface="Roboto"/>
              </a:rPr>
              <a:t>Mute button for rare cases of no phone</a:t>
            </a:r>
            <a:endParaRPr sz="1200">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a:latin typeface="Roboto"/>
                <a:ea typeface="Roboto"/>
                <a:cs typeface="Roboto"/>
                <a:sym typeface="Roboto"/>
              </a:rPr>
              <a:t>Completely closed system to make product maximally tamper resistant and reliable. Recurring revenue stream for replacements</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1211" name="Google Shape;1211;p124"/>
          <p:cNvSpPr/>
          <p:nvPr/>
        </p:nvSpPr>
        <p:spPr>
          <a:xfrm>
            <a:off x="3204384" y="1220027"/>
            <a:ext cx="2647200" cy="14580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24"/>
          <p:cNvSpPr txBox="1"/>
          <p:nvPr/>
        </p:nvSpPr>
        <p:spPr>
          <a:xfrm>
            <a:off x="3204384" y="1156155"/>
            <a:ext cx="2647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We offer</a:t>
            </a:r>
            <a:endParaRPr sz="1800" b="1">
              <a:latin typeface="Roboto"/>
              <a:ea typeface="Roboto"/>
              <a:cs typeface="Roboto"/>
              <a:sym typeface="Roboto"/>
            </a:endParaRPr>
          </a:p>
        </p:txBody>
      </p:sp>
      <p:sp>
        <p:nvSpPr>
          <p:cNvPr id="1213" name="Google Shape;1213;p124"/>
          <p:cNvSpPr txBox="1"/>
          <p:nvPr/>
        </p:nvSpPr>
        <p:spPr>
          <a:xfrm>
            <a:off x="3200750" y="1430675"/>
            <a:ext cx="2647200" cy="1168200"/>
          </a:xfrm>
          <a:prstGeom prst="rect">
            <a:avLst/>
          </a:prstGeom>
          <a:noFill/>
          <a:ln>
            <a:noFill/>
          </a:ln>
        </p:spPr>
        <p:txBody>
          <a:bodyPr spcFirstLastPara="1" wrap="square" lIns="91425" tIns="91425" rIns="91425" bIns="91425" anchor="t" anchorCtr="0">
            <a:noAutofit/>
          </a:bodyPr>
          <a:lstStyle/>
          <a:p>
            <a:pPr marL="171450" lvl="0" indent="-133350" algn="l" rtl="0">
              <a:spcBef>
                <a:spcPts val="0"/>
              </a:spcBef>
              <a:spcAft>
                <a:spcPts val="0"/>
              </a:spcAft>
              <a:buSzPts val="1200"/>
              <a:buFont typeface="Roboto"/>
              <a:buChar char="❏"/>
            </a:pPr>
            <a:r>
              <a:rPr lang="en" sz="1200">
                <a:latin typeface="Roboto"/>
                <a:ea typeface="Roboto"/>
                <a:cs typeface="Roboto"/>
                <a:sym typeface="Roboto"/>
              </a:rPr>
              <a:t>The easiest installation in the industry. Peel. Stick. Pull. Done</a:t>
            </a:r>
            <a:endParaRPr sz="1200">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a:latin typeface="Roboto"/>
                <a:ea typeface="Roboto"/>
                <a:cs typeface="Roboto"/>
                <a:sym typeface="Roboto"/>
              </a:rPr>
              <a:t>Using the dock is </a:t>
            </a:r>
            <a:r>
              <a:rPr lang="en" sz="1200" b="1">
                <a:latin typeface="Roboto"/>
                <a:ea typeface="Roboto"/>
                <a:cs typeface="Roboto"/>
                <a:sym typeface="Roboto"/>
              </a:rPr>
              <a:t>easy</a:t>
            </a:r>
            <a:r>
              <a:rPr lang="en" sz="1200">
                <a:latin typeface="Roboto"/>
                <a:ea typeface="Roboto"/>
                <a:cs typeface="Roboto"/>
                <a:sym typeface="Roboto"/>
              </a:rPr>
              <a:t>. Place phone in 1 second with 1 hand.</a:t>
            </a:r>
            <a:endParaRPr sz="1200">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a:latin typeface="Roboto"/>
                <a:ea typeface="Roboto"/>
                <a:cs typeface="Roboto"/>
                <a:sym typeface="Roboto"/>
              </a:rPr>
              <a:t>Incredibly </a:t>
            </a:r>
            <a:r>
              <a:rPr lang="en" sz="1200" b="1">
                <a:latin typeface="Roboto"/>
                <a:ea typeface="Roboto"/>
                <a:cs typeface="Roboto"/>
                <a:sym typeface="Roboto"/>
              </a:rPr>
              <a:t>reliable, sturdy, and versatile </a:t>
            </a:r>
            <a:r>
              <a:rPr lang="en" sz="1200">
                <a:latin typeface="Roboto"/>
                <a:ea typeface="Roboto"/>
                <a:cs typeface="Roboto"/>
                <a:sym typeface="Roboto"/>
              </a:rPr>
              <a:t>across phone types</a:t>
            </a:r>
            <a:endParaRPr sz="1200">
              <a:latin typeface="Roboto"/>
              <a:ea typeface="Roboto"/>
              <a:cs typeface="Roboto"/>
              <a:sym typeface="Roboto"/>
            </a:endParaRPr>
          </a:p>
          <a:p>
            <a:pPr marL="285750" lvl="0" indent="0" algn="l" rtl="0">
              <a:spcBef>
                <a:spcPts val="0"/>
              </a:spcBef>
              <a:spcAft>
                <a:spcPts val="0"/>
              </a:spcAft>
              <a:buNone/>
            </a:pPr>
            <a:endParaRPr sz="1300">
              <a:latin typeface="Roboto"/>
              <a:ea typeface="Roboto"/>
              <a:cs typeface="Roboto"/>
              <a:sym typeface="Roboto"/>
            </a:endParaRPr>
          </a:p>
        </p:txBody>
      </p:sp>
      <p:sp>
        <p:nvSpPr>
          <p:cNvPr id="1214" name="Google Shape;1214;p124"/>
          <p:cNvSpPr/>
          <p:nvPr/>
        </p:nvSpPr>
        <p:spPr>
          <a:xfrm>
            <a:off x="432172" y="1216498"/>
            <a:ext cx="2647200" cy="14580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24"/>
          <p:cNvSpPr txBox="1"/>
          <p:nvPr/>
        </p:nvSpPr>
        <p:spPr>
          <a:xfrm>
            <a:off x="432149" y="1152626"/>
            <a:ext cx="2647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Selling Points</a:t>
            </a:r>
            <a:endParaRPr sz="1800" b="1">
              <a:latin typeface="Roboto"/>
              <a:ea typeface="Roboto"/>
              <a:cs typeface="Roboto"/>
              <a:sym typeface="Roboto"/>
            </a:endParaRPr>
          </a:p>
        </p:txBody>
      </p:sp>
      <p:sp>
        <p:nvSpPr>
          <p:cNvPr id="1216" name="Google Shape;1216;p124"/>
          <p:cNvSpPr txBox="1"/>
          <p:nvPr/>
        </p:nvSpPr>
        <p:spPr>
          <a:xfrm>
            <a:off x="432175" y="1404275"/>
            <a:ext cx="2647200" cy="1221000"/>
          </a:xfrm>
          <a:prstGeom prst="rect">
            <a:avLst/>
          </a:prstGeom>
          <a:noFill/>
          <a:ln>
            <a:noFill/>
          </a:ln>
        </p:spPr>
        <p:txBody>
          <a:bodyPr spcFirstLastPara="1" wrap="square" lIns="91425" tIns="91425" rIns="91425" bIns="91425" anchor="t" anchorCtr="0">
            <a:noAutofit/>
          </a:bodyPr>
          <a:lstStyle/>
          <a:p>
            <a:pPr marL="171450" lvl="0" indent="-133350" algn="l" rtl="0">
              <a:spcBef>
                <a:spcPts val="0"/>
              </a:spcBef>
              <a:spcAft>
                <a:spcPts val="0"/>
              </a:spcAft>
              <a:buSzPts val="1200"/>
              <a:buFont typeface="Roboto"/>
              <a:buChar char="❏"/>
            </a:pPr>
            <a:r>
              <a:rPr lang="en" sz="1200">
                <a:latin typeface="Roboto"/>
                <a:ea typeface="Roboto"/>
                <a:cs typeface="Roboto"/>
                <a:sym typeface="Roboto"/>
              </a:rPr>
              <a:t>Alternative systems are </a:t>
            </a:r>
            <a:r>
              <a:rPr lang="en" sz="1200" b="1">
                <a:latin typeface="Roboto"/>
                <a:ea typeface="Roboto"/>
                <a:cs typeface="Roboto"/>
                <a:sym typeface="Roboto"/>
              </a:rPr>
              <a:t>expensive</a:t>
            </a:r>
            <a:endParaRPr sz="1200" b="1">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a:latin typeface="Roboto"/>
                <a:ea typeface="Roboto"/>
                <a:cs typeface="Roboto"/>
                <a:sym typeface="Roboto"/>
              </a:rPr>
              <a:t>Alternative systems are difficult to install and difficult to enforce</a:t>
            </a:r>
            <a:endParaRPr sz="1200">
              <a:latin typeface="Roboto"/>
              <a:ea typeface="Roboto"/>
              <a:cs typeface="Roboto"/>
              <a:sym typeface="Roboto"/>
            </a:endParaRPr>
          </a:p>
          <a:p>
            <a:pPr marL="171450" lvl="0" indent="-133350" algn="l" rtl="0">
              <a:spcBef>
                <a:spcPts val="0"/>
              </a:spcBef>
              <a:spcAft>
                <a:spcPts val="0"/>
              </a:spcAft>
              <a:buSzPts val="1200"/>
              <a:buFont typeface="Roboto"/>
              <a:buChar char="❏"/>
            </a:pPr>
            <a:r>
              <a:rPr lang="en" sz="1200">
                <a:latin typeface="Roboto"/>
                <a:ea typeface="Roboto"/>
                <a:cs typeface="Roboto"/>
                <a:sym typeface="Roboto"/>
              </a:rPr>
              <a:t>Currently no standards on holder location, grip, or mount type</a:t>
            </a:r>
            <a:endParaRPr sz="1200">
              <a:latin typeface="Roboto"/>
              <a:ea typeface="Roboto"/>
              <a:cs typeface="Roboto"/>
              <a:sym typeface="Roboto"/>
            </a:endParaRPr>
          </a:p>
          <a:p>
            <a:pPr marL="28575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2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Validation</a:t>
            </a:r>
            <a:endParaRPr/>
          </a:p>
        </p:txBody>
      </p:sp>
      <p:sp>
        <p:nvSpPr>
          <p:cNvPr id="1222" name="Google Shape;1222;p125"/>
          <p:cNvSpPr txBox="1"/>
          <p:nvPr/>
        </p:nvSpPr>
        <p:spPr>
          <a:xfrm>
            <a:off x="640200" y="1461725"/>
            <a:ext cx="577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Evidence. Anecdotal, statistical, purchase orders.</a:t>
            </a:r>
            <a:endParaRPr>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cxnSp>
        <p:nvCxnSpPr>
          <p:cNvPr id="1227" name="Google Shape;1227;p126"/>
          <p:cNvCxnSpPr/>
          <p:nvPr/>
        </p:nvCxnSpPr>
        <p:spPr>
          <a:xfrm>
            <a:off x="2475084" y="1019850"/>
            <a:ext cx="3300" cy="4028100"/>
          </a:xfrm>
          <a:prstGeom prst="straightConnector1">
            <a:avLst/>
          </a:prstGeom>
          <a:noFill/>
          <a:ln w="76200" cap="flat" cmpd="sng">
            <a:solidFill>
              <a:srgbClr val="999999"/>
            </a:solidFill>
            <a:prstDash val="solid"/>
            <a:round/>
            <a:headEnd type="none" w="med" len="med"/>
            <a:tailEnd type="none" w="med" len="med"/>
          </a:ln>
        </p:spPr>
      </p:cxnSp>
      <p:sp>
        <p:nvSpPr>
          <p:cNvPr id="1228" name="Google Shape;1228;p126"/>
          <p:cNvSpPr txBox="1">
            <a:spLocks noGrp="1"/>
          </p:cNvSpPr>
          <p:nvPr>
            <p:ph type="title"/>
          </p:nvPr>
        </p:nvSpPr>
        <p:spPr>
          <a:xfrm>
            <a:off x="0" y="0"/>
            <a:ext cx="2484300" cy="56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Milestones</a:t>
            </a:r>
            <a:endParaRPr/>
          </a:p>
        </p:txBody>
      </p:sp>
      <p:grpSp>
        <p:nvGrpSpPr>
          <p:cNvPr id="1229" name="Google Shape;1229;p126"/>
          <p:cNvGrpSpPr/>
          <p:nvPr/>
        </p:nvGrpSpPr>
        <p:grpSpPr>
          <a:xfrm>
            <a:off x="2285854" y="4003709"/>
            <a:ext cx="2607388" cy="979497"/>
            <a:chOff x="2723278" y="3623609"/>
            <a:chExt cx="2078594" cy="979497"/>
          </a:xfrm>
        </p:grpSpPr>
        <p:sp>
          <p:nvSpPr>
            <p:cNvPr id="1230" name="Google Shape;1230;p126"/>
            <p:cNvSpPr/>
            <p:nvPr/>
          </p:nvSpPr>
          <p:spPr>
            <a:xfrm>
              <a:off x="2723278" y="3642186"/>
              <a:ext cx="1980694" cy="960919"/>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31" name="Google Shape;1231;p126"/>
            <p:cNvSpPr/>
            <p:nvPr/>
          </p:nvSpPr>
          <p:spPr>
            <a:xfrm>
              <a:off x="4624272" y="3879385"/>
              <a:ext cx="177598" cy="256288"/>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rgbClr val="6571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32" name="Google Shape;1232;p126"/>
            <p:cNvSpPr/>
            <p:nvPr/>
          </p:nvSpPr>
          <p:spPr>
            <a:xfrm>
              <a:off x="2725573" y="3624059"/>
              <a:ext cx="1939698" cy="923901"/>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33" name="Google Shape;1233;p126"/>
            <p:cNvSpPr/>
            <p:nvPr/>
          </p:nvSpPr>
          <p:spPr>
            <a:xfrm>
              <a:off x="2752419" y="4108053"/>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34" name="Google Shape;1234;p126"/>
            <p:cNvSpPr/>
            <p:nvPr/>
          </p:nvSpPr>
          <p:spPr>
            <a:xfrm>
              <a:off x="3195458" y="3654023"/>
              <a:ext cx="1606414" cy="368715"/>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35" name="Google Shape;1235;p126"/>
            <p:cNvSpPr/>
            <p:nvPr/>
          </p:nvSpPr>
          <p:spPr>
            <a:xfrm>
              <a:off x="3195458" y="3623609"/>
              <a:ext cx="1606414" cy="38394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36" name="Google Shape;1236;p126"/>
            <p:cNvSpPr txBox="1"/>
            <p:nvPr/>
          </p:nvSpPr>
          <p:spPr>
            <a:xfrm>
              <a:off x="3274953" y="3879727"/>
              <a:ext cx="1390200" cy="622800"/>
            </a:xfrm>
            <a:prstGeom prst="rect">
              <a:avLst/>
            </a:prstGeom>
            <a:noFill/>
            <a:ln>
              <a:noFill/>
            </a:ln>
          </p:spPr>
          <p:txBody>
            <a:bodyPr spcFirstLastPara="1" wrap="square" lIns="91425" tIns="91425" rIns="91425" bIns="91425" anchor="ctr" anchorCtr="0">
              <a:noAutofit/>
            </a:bodyPr>
            <a:lstStyle/>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EVT/PVT/DVT</a:t>
              </a:r>
              <a:endParaRPr sz="1100">
                <a:solidFill>
                  <a:srgbClr val="434343"/>
                </a:solidFill>
                <a:latin typeface="Roboto"/>
                <a:ea typeface="Roboto"/>
                <a:cs typeface="Roboto"/>
                <a:sym typeface="Roboto"/>
              </a:endParaRPr>
            </a:p>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Certifications filed</a:t>
              </a:r>
              <a:endParaRPr sz="1100">
                <a:solidFill>
                  <a:srgbClr val="434343"/>
                </a:solidFill>
                <a:latin typeface="Roboto"/>
                <a:ea typeface="Roboto"/>
                <a:cs typeface="Roboto"/>
                <a:sym typeface="Roboto"/>
              </a:endParaRPr>
            </a:p>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B2B deals</a:t>
              </a:r>
              <a:endParaRPr sz="1100">
                <a:solidFill>
                  <a:srgbClr val="434343"/>
                </a:solidFill>
                <a:latin typeface="Roboto"/>
                <a:ea typeface="Roboto"/>
                <a:cs typeface="Roboto"/>
                <a:sym typeface="Roboto"/>
              </a:endParaRPr>
            </a:p>
          </p:txBody>
        </p:sp>
        <p:sp>
          <p:nvSpPr>
            <p:cNvPr id="1237" name="Google Shape;1237;p126"/>
            <p:cNvSpPr txBox="1"/>
            <p:nvPr/>
          </p:nvSpPr>
          <p:spPr>
            <a:xfrm>
              <a:off x="3195450" y="36238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May 2023</a:t>
              </a:r>
              <a:endParaRPr>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38" name="Google Shape;1238;p126"/>
          <p:cNvGrpSpPr/>
          <p:nvPr/>
        </p:nvGrpSpPr>
        <p:grpSpPr>
          <a:xfrm>
            <a:off x="2285854" y="2767525"/>
            <a:ext cx="2607388" cy="979041"/>
            <a:chOff x="2723278" y="2387425"/>
            <a:chExt cx="2078594" cy="979041"/>
          </a:xfrm>
        </p:grpSpPr>
        <p:sp>
          <p:nvSpPr>
            <p:cNvPr id="1239" name="Google Shape;1239;p126"/>
            <p:cNvSpPr/>
            <p:nvPr/>
          </p:nvSpPr>
          <p:spPr>
            <a:xfrm>
              <a:off x="2723278" y="2405547"/>
              <a:ext cx="1980694" cy="960919"/>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40" name="Google Shape;1240;p126"/>
            <p:cNvSpPr/>
            <p:nvPr/>
          </p:nvSpPr>
          <p:spPr>
            <a:xfrm>
              <a:off x="4624272" y="2643417"/>
              <a:ext cx="177598" cy="256076"/>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rgbClr val="1B1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41" name="Google Shape;1241;p126"/>
            <p:cNvSpPr/>
            <p:nvPr/>
          </p:nvSpPr>
          <p:spPr>
            <a:xfrm>
              <a:off x="2725573" y="2387840"/>
              <a:ext cx="1939698" cy="923442"/>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42" name="Google Shape;1242;p126"/>
            <p:cNvSpPr/>
            <p:nvPr/>
          </p:nvSpPr>
          <p:spPr>
            <a:xfrm>
              <a:off x="2752419" y="2871873"/>
              <a:ext cx="232247" cy="232247"/>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43" name="Google Shape;1243;p126"/>
            <p:cNvSpPr/>
            <p:nvPr/>
          </p:nvSpPr>
          <p:spPr>
            <a:xfrm>
              <a:off x="3195458" y="2417319"/>
              <a:ext cx="1606414" cy="36912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44" name="Google Shape;1244;p126"/>
            <p:cNvSpPr/>
            <p:nvPr/>
          </p:nvSpPr>
          <p:spPr>
            <a:xfrm>
              <a:off x="3195458" y="2387428"/>
              <a:ext cx="1606414" cy="383816"/>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45" name="Google Shape;1245;p126"/>
            <p:cNvSpPr txBox="1"/>
            <p:nvPr/>
          </p:nvSpPr>
          <p:spPr>
            <a:xfrm>
              <a:off x="3275079" y="2831563"/>
              <a:ext cx="1390200" cy="534900"/>
            </a:xfrm>
            <a:prstGeom prst="rect">
              <a:avLst/>
            </a:prstGeom>
            <a:noFill/>
            <a:ln>
              <a:noFill/>
            </a:ln>
          </p:spPr>
          <p:txBody>
            <a:bodyPr spcFirstLastPara="1" wrap="square" lIns="91425" tIns="91425" rIns="91425" bIns="91425" anchor="ctr" anchorCtr="0">
              <a:noAutofit/>
            </a:bodyPr>
            <a:lstStyle/>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Engineering Prototype</a:t>
              </a:r>
              <a:endParaRPr sz="1100">
                <a:solidFill>
                  <a:srgbClr val="434343"/>
                </a:solidFill>
                <a:latin typeface="Roboto"/>
                <a:ea typeface="Roboto"/>
                <a:cs typeface="Roboto"/>
                <a:sym typeface="Roboto"/>
              </a:endParaRPr>
            </a:p>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Fundraising</a:t>
              </a:r>
              <a:endParaRPr sz="1100">
                <a:solidFill>
                  <a:srgbClr val="434343"/>
                </a:solidFill>
                <a:latin typeface="Roboto"/>
                <a:ea typeface="Roboto"/>
                <a:cs typeface="Roboto"/>
                <a:sym typeface="Roboto"/>
              </a:endParaRPr>
            </a:p>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Hiring team/freelancers</a:t>
              </a:r>
              <a:endParaRPr sz="1100">
                <a:solidFill>
                  <a:srgbClr val="434343"/>
                </a:solidFill>
                <a:latin typeface="Roboto"/>
                <a:ea typeface="Roboto"/>
                <a:cs typeface="Roboto"/>
                <a:sym typeface="Roboto"/>
              </a:endParaRPr>
            </a:p>
            <a:p>
              <a:pPr marL="457200" lvl="0" indent="0" algn="l" rtl="0">
                <a:lnSpc>
                  <a:spcPct val="115000"/>
                </a:lnSpc>
                <a:spcBef>
                  <a:spcPts val="0"/>
                </a:spcBef>
                <a:spcAft>
                  <a:spcPts val="0"/>
                </a:spcAft>
                <a:buNone/>
              </a:pPr>
              <a:endParaRPr sz="1200">
                <a:solidFill>
                  <a:srgbClr val="434343"/>
                </a:solidFill>
                <a:latin typeface="Roboto"/>
                <a:ea typeface="Roboto"/>
                <a:cs typeface="Roboto"/>
                <a:sym typeface="Roboto"/>
              </a:endParaRPr>
            </a:p>
          </p:txBody>
        </p:sp>
        <p:sp>
          <p:nvSpPr>
            <p:cNvPr id="1246" name="Google Shape;1246;p126"/>
            <p:cNvSpPr txBox="1"/>
            <p:nvPr/>
          </p:nvSpPr>
          <p:spPr>
            <a:xfrm>
              <a:off x="3195450" y="23874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February 2023</a:t>
              </a:r>
              <a:endParaRPr>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47" name="Google Shape;1247;p126"/>
          <p:cNvGrpSpPr/>
          <p:nvPr/>
        </p:nvGrpSpPr>
        <p:grpSpPr>
          <a:xfrm>
            <a:off x="2285854" y="1530850"/>
            <a:ext cx="2607388" cy="979497"/>
            <a:chOff x="2723278" y="1150750"/>
            <a:chExt cx="2078594" cy="979497"/>
          </a:xfrm>
        </p:grpSpPr>
        <p:sp>
          <p:nvSpPr>
            <p:cNvPr id="1248" name="Google Shape;1248;p126"/>
            <p:cNvSpPr/>
            <p:nvPr/>
          </p:nvSpPr>
          <p:spPr>
            <a:xfrm>
              <a:off x="2723278" y="1169328"/>
              <a:ext cx="1980694" cy="960919"/>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49" name="Google Shape;1249;p126"/>
            <p:cNvSpPr/>
            <p:nvPr/>
          </p:nvSpPr>
          <p:spPr>
            <a:xfrm>
              <a:off x="4624272" y="1406505"/>
              <a:ext cx="177598" cy="256316"/>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rgbClr val="20C3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50" name="Google Shape;1250;p126"/>
            <p:cNvSpPr/>
            <p:nvPr/>
          </p:nvSpPr>
          <p:spPr>
            <a:xfrm>
              <a:off x="2725573" y="1151201"/>
              <a:ext cx="1939698" cy="923901"/>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51" name="Google Shape;1251;p126"/>
            <p:cNvSpPr/>
            <p:nvPr/>
          </p:nvSpPr>
          <p:spPr>
            <a:xfrm>
              <a:off x="2752419" y="1635195"/>
              <a:ext cx="232247" cy="23228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52" name="Google Shape;1252;p126"/>
            <p:cNvSpPr/>
            <p:nvPr/>
          </p:nvSpPr>
          <p:spPr>
            <a:xfrm>
              <a:off x="3195458" y="1181162"/>
              <a:ext cx="1606414" cy="368736"/>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53" name="Google Shape;1253;p126"/>
            <p:cNvSpPr/>
            <p:nvPr/>
          </p:nvSpPr>
          <p:spPr>
            <a:xfrm>
              <a:off x="3195458" y="1150750"/>
              <a:ext cx="1606414" cy="383921"/>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54" name="Google Shape;1254;p126"/>
            <p:cNvSpPr txBox="1"/>
            <p:nvPr/>
          </p:nvSpPr>
          <p:spPr>
            <a:xfrm>
              <a:off x="3265717" y="1475500"/>
              <a:ext cx="1390200" cy="599700"/>
            </a:xfrm>
            <a:prstGeom prst="rect">
              <a:avLst/>
            </a:prstGeom>
            <a:noFill/>
            <a:ln>
              <a:noFill/>
            </a:ln>
          </p:spPr>
          <p:txBody>
            <a:bodyPr spcFirstLastPara="1" wrap="square" lIns="91425" tIns="91425" rIns="91425" bIns="91425" anchor="ctr" anchorCtr="0">
              <a:noAutofit/>
            </a:bodyPr>
            <a:lstStyle/>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Works-Like Prototype</a:t>
              </a:r>
              <a:endParaRPr sz="1100">
                <a:solidFill>
                  <a:srgbClr val="434343"/>
                </a:solidFill>
                <a:latin typeface="Roboto"/>
                <a:ea typeface="Roboto"/>
                <a:cs typeface="Roboto"/>
                <a:sym typeface="Roboto"/>
              </a:endParaRPr>
            </a:p>
            <a:p>
              <a:pPr marL="457200" lvl="0" indent="0" algn="l" rtl="0">
                <a:lnSpc>
                  <a:spcPct val="115000"/>
                </a:lnSpc>
                <a:spcBef>
                  <a:spcPts val="0"/>
                </a:spcBef>
                <a:spcAft>
                  <a:spcPts val="0"/>
                </a:spcAft>
                <a:buNone/>
              </a:pPr>
              <a:endParaRPr sz="1100">
                <a:solidFill>
                  <a:srgbClr val="434343"/>
                </a:solidFill>
                <a:latin typeface="Roboto"/>
                <a:ea typeface="Roboto"/>
                <a:cs typeface="Roboto"/>
                <a:sym typeface="Roboto"/>
              </a:endParaRPr>
            </a:p>
          </p:txBody>
        </p:sp>
        <p:sp>
          <p:nvSpPr>
            <p:cNvPr id="1255" name="Google Shape;1255;p126"/>
            <p:cNvSpPr txBox="1"/>
            <p:nvPr/>
          </p:nvSpPr>
          <p:spPr>
            <a:xfrm>
              <a:off x="3195450" y="115075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December 2022</a:t>
              </a:r>
              <a:endParaRPr>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56" name="Google Shape;1256;p126"/>
          <p:cNvGrpSpPr/>
          <p:nvPr/>
        </p:nvGrpSpPr>
        <p:grpSpPr>
          <a:xfrm>
            <a:off x="41180" y="913000"/>
            <a:ext cx="2609116" cy="979046"/>
            <a:chOff x="933838" y="532900"/>
            <a:chExt cx="2079971" cy="979046"/>
          </a:xfrm>
        </p:grpSpPr>
        <p:sp>
          <p:nvSpPr>
            <p:cNvPr id="1257" name="Google Shape;1257;p126"/>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58" name="Google Shape;1258;p126"/>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rgbClr val="EB7D1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59" name="Google Shape;1259;p126"/>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60" name="Google Shape;1260;p126"/>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61" name="Google Shape;1261;p126"/>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62" name="Google Shape;1262;p126"/>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sp>
          <p:nvSpPr>
            <p:cNvPr id="1263" name="Google Shape;1263;p126"/>
            <p:cNvSpPr txBox="1"/>
            <p:nvPr/>
          </p:nvSpPr>
          <p:spPr>
            <a:xfrm>
              <a:off x="1111572" y="865800"/>
              <a:ext cx="1390200" cy="534900"/>
            </a:xfrm>
            <a:prstGeom prst="rect">
              <a:avLst/>
            </a:prstGeom>
            <a:noFill/>
            <a:ln>
              <a:noFill/>
            </a:ln>
          </p:spPr>
          <p:txBody>
            <a:bodyPr spcFirstLastPara="1" wrap="square" lIns="91425" tIns="91425" rIns="91425" bIns="91425" anchor="ctr" anchorCtr="0">
              <a:noAutofit/>
            </a:bodyPr>
            <a:lstStyle/>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Idea formed</a:t>
              </a:r>
              <a:endParaRPr sz="1100">
                <a:solidFill>
                  <a:srgbClr val="434343"/>
                </a:solidFill>
                <a:latin typeface="Roboto"/>
                <a:ea typeface="Roboto"/>
                <a:cs typeface="Roboto"/>
                <a:sym typeface="Roboto"/>
              </a:endParaRPr>
            </a:p>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MVP on Arduino</a:t>
              </a:r>
              <a:endParaRPr sz="1100">
                <a:solidFill>
                  <a:srgbClr val="434343"/>
                </a:solidFill>
                <a:latin typeface="Roboto"/>
                <a:ea typeface="Roboto"/>
                <a:cs typeface="Roboto"/>
                <a:sym typeface="Roboto"/>
              </a:endParaRPr>
            </a:p>
          </p:txBody>
        </p:sp>
        <p:sp>
          <p:nvSpPr>
            <p:cNvPr id="1264" name="Google Shape;1264;p126"/>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September 2022</a:t>
              </a:r>
              <a:endParaRPr>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65" name="Google Shape;1265;p126"/>
          <p:cNvGrpSpPr/>
          <p:nvPr/>
        </p:nvGrpSpPr>
        <p:grpSpPr>
          <a:xfrm>
            <a:off x="41180" y="2149189"/>
            <a:ext cx="2609116" cy="979076"/>
            <a:chOff x="933838" y="1769089"/>
            <a:chExt cx="2079971" cy="979076"/>
          </a:xfrm>
        </p:grpSpPr>
        <p:sp>
          <p:nvSpPr>
            <p:cNvPr id="1266" name="Google Shape;1266;p126"/>
            <p:cNvSpPr/>
            <p:nvPr/>
          </p:nvSpPr>
          <p:spPr>
            <a:xfrm>
              <a:off x="1033115" y="1787667"/>
              <a:ext cx="1980694" cy="960499"/>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67" name="Google Shape;1267;p126"/>
            <p:cNvSpPr/>
            <p:nvPr/>
          </p:nvSpPr>
          <p:spPr>
            <a:xfrm>
              <a:off x="933838" y="2025120"/>
              <a:ext cx="177598" cy="256034"/>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rgbClr val="268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68" name="Google Shape;1268;p126"/>
            <p:cNvSpPr/>
            <p:nvPr/>
          </p:nvSpPr>
          <p:spPr>
            <a:xfrm>
              <a:off x="1071816" y="1769540"/>
              <a:ext cx="1939277" cy="923442"/>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69" name="Google Shape;1269;p126"/>
            <p:cNvSpPr/>
            <p:nvPr/>
          </p:nvSpPr>
          <p:spPr>
            <a:xfrm>
              <a:off x="2752419" y="2253534"/>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70" name="Google Shape;1270;p126"/>
            <p:cNvSpPr/>
            <p:nvPr/>
          </p:nvSpPr>
          <p:spPr>
            <a:xfrm>
              <a:off x="935214" y="1799534"/>
              <a:ext cx="1606414" cy="368572"/>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71" name="Google Shape;1271;p126"/>
            <p:cNvSpPr/>
            <p:nvPr/>
          </p:nvSpPr>
          <p:spPr>
            <a:xfrm>
              <a:off x="935214" y="1769089"/>
              <a:ext cx="1606414" cy="384327"/>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72" name="Google Shape;1272;p126"/>
            <p:cNvSpPr txBox="1"/>
            <p:nvPr/>
          </p:nvSpPr>
          <p:spPr>
            <a:xfrm>
              <a:off x="1081172" y="2097663"/>
              <a:ext cx="1390200" cy="534900"/>
            </a:xfrm>
            <a:prstGeom prst="rect">
              <a:avLst/>
            </a:prstGeom>
            <a:noFill/>
            <a:ln>
              <a:noFill/>
            </a:ln>
          </p:spPr>
          <p:txBody>
            <a:bodyPr spcFirstLastPara="1" wrap="square" lIns="91425" tIns="91425" rIns="91425" bIns="91425" anchor="ctr" anchorCtr="0">
              <a:noAutofit/>
            </a:bodyPr>
            <a:lstStyle/>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PPA filed</a:t>
              </a:r>
              <a:endParaRPr sz="1100">
                <a:solidFill>
                  <a:srgbClr val="434343"/>
                </a:solidFill>
                <a:latin typeface="Roboto"/>
                <a:ea typeface="Roboto"/>
                <a:cs typeface="Roboto"/>
                <a:sym typeface="Roboto"/>
              </a:endParaRPr>
            </a:p>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LLC filed</a:t>
              </a:r>
              <a:endParaRPr sz="1100">
                <a:solidFill>
                  <a:srgbClr val="434343"/>
                </a:solidFill>
                <a:latin typeface="Roboto"/>
                <a:ea typeface="Roboto"/>
                <a:cs typeface="Roboto"/>
                <a:sym typeface="Roboto"/>
              </a:endParaRPr>
            </a:p>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Feels-like prototype</a:t>
              </a:r>
              <a:endParaRPr sz="1100">
                <a:solidFill>
                  <a:srgbClr val="434343"/>
                </a:solidFill>
                <a:latin typeface="Roboto"/>
                <a:ea typeface="Roboto"/>
                <a:cs typeface="Roboto"/>
                <a:sym typeface="Roboto"/>
              </a:endParaRPr>
            </a:p>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Grants</a:t>
              </a:r>
              <a:endParaRPr sz="1100">
                <a:solidFill>
                  <a:srgbClr val="434343"/>
                </a:solidFill>
                <a:latin typeface="Roboto"/>
                <a:ea typeface="Roboto"/>
                <a:cs typeface="Roboto"/>
                <a:sym typeface="Roboto"/>
              </a:endParaRPr>
            </a:p>
          </p:txBody>
        </p:sp>
        <p:sp>
          <p:nvSpPr>
            <p:cNvPr id="1273" name="Google Shape;1273;p126"/>
            <p:cNvSpPr txBox="1"/>
            <p:nvPr/>
          </p:nvSpPr>
          <p:spPr>
            <a:xfrm>
              <a:off x="1071825" y="1769313"/>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January 2023</a:t>
              </a:r>
              <a:endParaRPr>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74" name="Google Shape;1274;p126"/>
          <p:cNvGrpSpPr/>
          <p:nvPr/>
        </p:nvGrpSpPr>
        <p:grpSpPr>
          <a:xfrm>
            <a:off x="41182" y="3261804"/>
            <a:ext cx="2609116" cy="1266384"/>
            <a:chOff x="933838" y="3005351"/>
            <a:chExt cx="2079971" cy="979415"/>
          </a:xfrm>
        </p:grpSpPr>
        <p:sp>
          <p:nvSpPr>
            <p:cNvPr id="1275" name="Google Shape;1275;p126"/>
            <p:cNvSpPr/>
            <p:nvPr/>
          </p:nvSpPr>
          <p:spPr>
            <a:xfrm>
              <a:off x="1033115" y="3023886"/>
              <a:ext cx="1980694" cy="960881"/>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76" name="Google Shape;1276;p126"/>
            <p:cNvSpPr/>
            <p:nvPr/>
          </p:nvSpPr>
          <p:spPr>
            <a:xfrm>
              <a:off x="933838" y="3261739"/>
              <a:ext cx="177598" cy="256061"/>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rgbClr val="CF121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77" name="Google Shape;1277;p126"/>
            <p:cNvSpPr/>
            <p:nvPr/>
          </p:nvSpPr>
          <p:spPr>
            <a:xfrm>
              <a:off x="1071816" y="3005721"/>
              <a:ext cx="1939277" cy="923901"/>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78" name="Google Shape;1278;p126"/>
            <p:cNvSpPr/>
            <p:nvPr/>
          </p:nvSpPr>
          <p:spPr>
            <a:xfrm>
              <a:off x="2752419" y="3489753"/>
              <a:ext cx="232247" cy="232706"/>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79" name="Google Shape;1279;p126"/>
            <p:cNvSpPr/>
            <p:nvPr/>
          </p:nvSpPr>
          <p:spPr>
            <a:xfrm>
              <a:off x="935214" y="3035660"/>
              <a:ext cx="1606414" cy="369104"/>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80" name="Google Shape;1280;p126"/>
            <p:cNvSpPr/>
            <p:nvPr/>
          </p:nvSpPr>
          <p:spPr>
            <a:xfrm>
              <a:off x="935214" y="3005729"/>
              <a:ext cx="1606414" cy="383794"/>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81" name="Google Shape;1281;p126"/>
            <p:cNvSpPr txBox="1"/>
            <p:nvPr/>
          </p:nvSpPr>
          <p:spPr>
            <a:xfrm>
              <a:off x="1071814" y="3338638"/>
              <a:ext cx="1390200" cy="534900"/>
            </a:xfrm>
            <a:prstGeom prst="rect">
              <a:avLst/>
            </a:prstGeom>
            <a:noFill/>
            <a:ln>
              <a:noFill/>
            </a:ln>
          </p:spPr>
          <p:txBody>
            <a:bodyPr spcFirstLastPara="1" wrap="square" lIns="91425" tIns="91425" rIns="91425" bIns="91425" anchor="ctr" anchorCtr="0">
              <a:noAutofit/>
            </a:bodyPr>
            <a:lstStyle/>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Strategic partners</a:t>
              </a:r>
              <a:endParaRPr sz="1100">
                <a:solidFill>
                  <a:srgbClr val="434343"/>
                </a:solidFill>
                <a:latin typeface="Roboto"/>
                <a:ea typeface="Roboto"/>
                <a:cs typeface="Roboto"/>
                <a:sym typeface="Roboto"/>
              </a:endParaRPr>
            </a:p>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Plan w/manufacturers</a:t>
              </a:r>
              <a:endParaRPr sz="1100">
                <a:solidFill>
                  <a:srgbClr val="434343"/>
                </a:solidFill>
                <a:latin typeface="Roboto"/>
                <a:ea typeface="Roboto"/>
                <a:cs typeface="Roboto"/>
                <a:sym typeface="Roboto"/>
              </a:endParaRPr>
            </a:p>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Pre-production prototype</a:t>
              </a:r>
              <a:endParaRPr sz="1100">
                <a:solidFill>
                  <a:srgbClr val="434343"/>
                </a:solidFill>
                <a:latin typeface="Roboto"/>
                <a:ea typeface="Roboto"/>
                <a:cs typeface="Roboto"/>
                <a:sym typeface="Roboto"/>
              </a:endParaRPr>
            </a:p>
            <a:p>
              <a:pPr marL="0" lvl="0" indent="-69850" algn="l" rtl="0">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Crowdfunding</a:t>
              </a:r>
              <a:endParaRPr sz="1100">
                <a:solidFill>
                  <a:srgbClr val="434343"/>
                </a:solidFill>
                <a:latin typeface="Roboto"/>
                <a:ea typeface="Roboto"/>
                <a:cs typeface="Roboto"/>
                <a:sym typeface="Roboto"/>
              </a:endParaRPr>
            </a:p>
          </p:txBody>
        </p:sp>
        <p:sp>
          <p:nvSpPr>
            <p:cNvPr id="1282" name="Google Shape;1282;p126"/>
            <p:cNvSpPr txBox="1"/>
            <p:nvPr/>
          </p:nvSpPr>
          <p:spPr>
            <a:xfrm>
              <a:off x="1071805" y="3005351"/>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April 2023</a:t>
              </a:r>
              <a:endParaRPr>
                <a:solidFill>
                  <a:srgbClr val="FFFFFF"/>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2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Concerns and Responses</a:t>
            </a:r>
            <a:endParaRPr/>
          </a:p>
        </p:txBody>
      </p:sp>
      <p:sp>
        <p:nvSpPr>
          <p:cNvPr id="1288" name="Google Shape;1288;p127"/>
          <p:cNvSpPr/>
          <p:nvPr/>
        </p:nvSpPr>
        <p:spPr>
          <a:xfrm>
            <a:off x="5210586" y="3025014"/>
            <a:ext cx="39333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27"/>
          <p:cNvSpPr txBox="1"/>
          <p:nvPr/>
        </p:nvSpPr>
        <p:spPr>
          <a:xfrm>
            <a:off x="5234957" y="3025391"/>
            <a:ext cx="39333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True</a:t>
            </a:r>
            <a:endParaRPr sz="1200">
              <a:latin typeface="Roboto"/>
              <a:ea typeface="Roboto"/>
              <a:cs typeface="Roboto"/>
              <a:sym typeface="Roboto"/>
            </a:endParaRPr>
          </a:p>
          <a:p>
            <a:pPr marL="285750" lvl="0" indent="0" algn="l" rtl="0">
              <a:spcBef>
                <a:spcPts val="0"/>
              </a:spcBef>
              <a:spcAft>
                <a:spcPts val="0"/>
              </a:spcAft>
              <a:buNone/>
            </a:pPr>
            <a:endParaRPr sz="1300">
              <a:latin typeface="Roboto"/>
              <a:ea typeface="Roboto"/>
              <a:cs typeface="Roboto"/>
              <a:sym typeface="Roboto"/>
            </a:endParaRPr>
          </a:p>
        </p:txBody>
      </p:sp>
      <p:sp>
        <p:nvSpPr>
          <p:cNvPr id="1290" name="Google Shape;1290;p127"/>
          <p:cNvSpPr/>
          <p:nvPr/>
        </p:nvSpPr>
        <p:spPr>
          <a:xfrm>
            <a:off x="-8500" y="3025028"/>
            <a:ext cx="38292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27"/>
          <p:cNvSpPr txBox="1"/>
          <p:nvPr/>
        </p:nvSpPr>
        <p:spPr>
          <a:xfrm>
            <a:off x="-8496" y="3025036"/>
            <a:ext cx="38292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Nature of product will inevitability of litigation issues</a:t>
            </a:r>
            <a:endParaRPr sz="1200" b="1">
              <a:latin typeface="Roboto"/>
              <a:ea typeface="Roboto"/>
              <a:cs typeface="Roboto"/>
              <a:sym typeface="Roboto"/>
            </a:endParaRPr>
          </a:p>
          <a:p>
            <a:pPr marL="285750" lvl="0" indent="0" algn="l" rtl="0">
              <a:spcBef>
                <a:spcPts val="0"/>
              </a:spcBef>
              <a:spcAft>
                <a:spcPts val="0"/>
              </a:spcAft>
              <a:buNone/>
            </a:pPr>
            <a:endParaRPr sz="1200">
              <a:latin typeface="Roboto"/>
              <a:ea typeface="Roboto"/>
              <a:cs typeface="Roboto"/>
              <a:sym typeface="Roboto"/>
            </a:endParaRPr>
          </a:p>
        </p:txBody>
      </p:sp>
      <p:sp>
        <p:nvSpPr>
          <p:cNvPr id="1292" name="Google Shape;1292;p127"/>
          <p:cNvSpPr/>
          <p:nvPr/>
        </p:nvSpPr>
        <p:spPr>
          <a:xfrm>
            <a:off x="5198385" y="2377249"/>
            <a:ext cx="39333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27"/>
          <p:cNvSpPr txBox="1"/>
          <p:nvPr/>
        </p:nvSpPr>
        <p:spPr>
          <a:xfrm>
            <a:off x="5198399" y="2377597"/>
            <a:ext cx="39333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True</a:t>
            </a:r>
            <a:endParaRPr sz="1200">
              <a:latin typeface="Roboto"/>
              <a:ea typeface="Roboto"/>
              <a:cs typeface="Roboto"/>
              <a:sym typeface="Roboto"/>
            </a:endParaRPr>
          </a:p>
          <a:p>
            <a:pPr marL="285750" lvl="0" indent="0" algn="l" rtl="0">
              <a:spcBef>
                <a:spcPts val="0"/>
              </a:spcBef>
              <a:spcAft>
                <a:spcPts val="0"/>
              </a:spcAft>
              <a:buNone/>
            </a:pPr>
            <a:endParaRPr sz="1300">
              <a:latin typeface="Roboto"/>
              <a:ea typeface="Roboto"/>
              <a:cs typeface="Roboto"/>
              <a:sym typeface="Roboto"/>
            </a:endParaRPr>
          </a:p>
        </p:txBody>
      </p:sp>
      <p:sp>
        <p:nvSpPr>
          <p:cNvPr id="1294" name="Google Shape;1294;p127"/>
          <p:cNvSpPr/>
          <p:nvPr/>
        </p:nvSpPr>
        <p:spPr>
          <a:xfrm>
            <a:off x="3054" y="2377650"/>
            <a:ext cx="38292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27"/>
          <p:cNvSpPr txBox="1"/>
          <p:nvPr/>
        </p:nvSpPr>
        <p:spPr>
          <a:xfrm>
            <a:off x="26450" y="2377644"/>
            <a:ext cx="38292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Hardware scales slow relative to software</a:t>
            </a:r>
            <a:endParaRPr sz="1200" b="1">
              <a:latin typeface="Roboto"/>
              <a:ea typeface="Roboto"/>
              <a:cs typeface="Roboto"/>
              <a:sym typeface="Roboto"/>
            </a:endParaRPr>
          </a:p>
          <a:p>
            <a:pPr marL="285750" lvl="0" indent="0" algn="l" rtl="0">
              <a:spcBef>
                <a:spcPts val="0"/>
              </a:spcBef>
              <a:spcAft>
                <a:spcPts val="0"/>
              </a:spcAft>
              <a:buNone/>
            </a:pPr>
            <a:endParaRPr sz="1200">
              <a:latin typeface="Roboto"/>
              <a:ea typeface="Roboto"/>
              <a:cs typeface="Roboto"/>
              <a:sym typeface="Roboto"/>
            </a:endParaRPr>
          </a:p>
        </p:txBody>
      </p:sp>
      <p:sp>
        <p:nvSpPr>
          <p:cNvPr id="1296" name="Google Shape;1296;p127"/>
          <p:cNvSpPr/>
          <p:nvPr/>
        </p:nvSpPr>
        <p:spPr>
          <a:xfrm>
            <a:off x="5198391" y="1714193"/>
            <a:ext cx="39333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27"/>
          <p:cNvSpPr txBox="1"/>
          <p:nvPr/>
        </p:nvSpPr>
        <p:spPr>
          <a:xfrm>
            <a:off x="5222762" y="1714570"/>
            <a:ext cx="39333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99% of cars on the road are not self driving. Drivers of self driving cars still need eyes on road</a:t>
            </a:r>
            <a:endParaRPr sz="1200">
              <a:latin typeface="Roboto"/>
              <a:ea typeface="Roboto"/>
              <a:cs typeface="Roboto"/>
              <a:sym typeface="Roboto"/>
            </a:endParaRPr>
          </a:p>
          <a:p>
            <a:pPr marL="285750" lvl="0" indent="0" algn="l" rtl="0">
              <a:spcBef>
                <a:spcPts val="0"/>
              </a:spcBef>
              <a:spcAft>
                <a:spcPts val="0"/>
              </a:spcAft>
              <a:buNone/>
            </a:pPr>
            <a:endParaRPr sz="1300">
              <a:latin typeface="Roboto"/>
              <a:ea typeface="Roboto"/>
              <a:cs typeface="Roboto"/>
              <a:sym typeface="Roboto"/>
            </a:endParaRPr>
          </a:p>
        </p:txBody>
      </p:sp>
      <p:sp>
        <p:nvSpPr>
          <p:cNvPr id="1298" name="Google Shape;1298;p127"/>
          <p:cNvSpPr/>
          <p:nvPr/>
        </p:nvSpPr>
        <p:spPr>
          <a:xfrm>
            <a:off x="8122" y="1714576"/>
            <a:ext cx="38292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27"/>
          <p:cNvSpPr txBox="1"/>
          <p:nvPr/>
        </p:nvSpPr>
        <p:spPr>
          <a:xfrm>
            <a:off x="55065" y="1714940"/>
            <a:ext cx="38292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Self driving cars eliminate risk</a:t>
            </a:r>
            <a:endParaRPr sz="1200">
              <a:latin typeface="Roboto"/>
              <a:ea typeface="Roboto"/>
              <a:cs typeface="Roboto"/>
              <a:sym typeface="Roboto"/>
            </a:endParaRPr>
          </a:p>
        </p:txBody>
      </p:sp>
      <p:sp>
        <p:nvSpPr>
          <p:cNvPr id="1300" name="Google Shape;1300;p127"/>
          <p:cNvSpPr/>
          <p:nvPr/>
        </p:nvSpPr>
        <p:spPr>
          <a:xfrm>
            <a:off x="3938509" y="1765820"/>
            <a:ext cx="1094100" cy="1764900"/>
          </a:xfrm>
          <a:prstGeom prst="rightArrow">
            <a:avLst>
              <a:gd name="adj1" fmla="val 50000"/>
              <a:gd name="adj2" fmla="val 50000"/>
            </a:avLst>
          </a:prstGeom>
          <a:gradFill>
            <a:gsLst>
              <a:gs pos="0">
                <a:srgbClr val="15DA7A"/>
              </a:gs>
              <a:gs pos="100000">
                <a:srgbClr val="D9EAD3"/>
              </a:gs>
              <a:gs pos="100000">
                <a:srgbClr val="0E5E3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27"/>
          <p:cNvSpPr/>
          <p:nvPr/>
        </p:nvSpPr>
        <p:spPr>
          <a:xfrm>
            <a:off x="5234945" y="1051125"/>
            <a:ext cx="39096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27"/>
          <p:cNvSpPr txBox="1"/>
          <p:nvPr/>
        </p:nvSpPr>
        <p:spPr>
          <a:xfrm>
            <a:off x="5316240" y="1051487"/>
            <a:ext cx="38520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IP protection and benefits of being first to market</a:t>
            </a:r>
            <a:endParaRPr sz="1300">
              <a:latin typeface="Roboto"/>
              <a:ea typeface="Roboto"/>
              <a:cs typeface="Roboto"/>
              <a:sym typeface="Roboto"/>
            </a:endParaRPr>
          </a:p>
        </p:txBody>
      </p:sp>
      <p:sp>
        <p:nvSpPr>
          <p:cNvPr id="1303" name="Google Shape;1303;p127"/>
          <p:cNvSpPr/>
          <p:nvPr/>
        </p:nvSpPr>
        <p:spPr>
          <a:xfrm>
            <a:off x="3053" y="1051132"/>
            <a:ext cx="38061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27"/>
          <p:cNvSpPr txBox="1"/>
          <p:nvPr/>
        </p:nvSpPr>
        <p:spPr>
          <a:xfrm>
            <a:off x="81858" y="1051125"/>
            <a:ext cx="37503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Larger Company will mimic product</a:t>
            </a:r>
            <a:endParaRPr sz="1200" b="1">
              <a:latin typeface="Roboto"/>
              <a:ea typeface="Roboto"/>
              <a:cs typeface="Roboto"/>
              <a:sym typeface="Roboto"/>
            </a:endParaRPr>
          </a:p>
          <a:p>
            <a:pPr marL="285750" lvl="0" indent="0" algn="l" rtl="0">
              <a:spcBef>
                <a:spcPts val="0"/>
              </a:spcBef>
              <a:spcAft>
                <a:spcPts val="0"/>
              </a:spcAft>
              <a:buNone/>
            </a:pPr>
            <a:endParaRPr sz="1200">
              <a:latin typeface="Roboto"/>
              <a:ea typeface="Roboto"/>
              <a:cs typeface="Roboto"/>
              <a:sym typeface="Roboto"/>
            </a:endParaRPr>
          </a:p>
        </p:txBody>
      </p:sp>
      <p:sp>
        <p:nvSpPr>
          <p:cNvPr id="1305" name="Google Shape;1305;p127"/>
          <p:cNvSpPr/>
          <p:nvPr/>
        </p:nvSpPr>
        <p:spPr>
          <a:xfrm>
            <a:off x="5210585" y="3672773"/>
            <a:ext cx="39333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27"/>
          <p:cNvSpPr txBox="1"/>
          <p:nvPr/>
        </p:nvSpPr>
        <p:spPr>
          <a:xfrm>
            <a:off x="5234956" y="3673150"/>
            <a:ext cx="39333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Flexibility in the industry promotes innovation; a standard will soon be reached</a:t>
            </a:r>
            <a:endParaRPr sz="1200">
              <a:latin typeface="Roboto"/>
              <a:ea typeface="Roboto"/>
              <a:cs typeface="Roboto"/>
              <a:sym typeface="Roboto"/>
            </a:endParaRPr>
          </a:p>
          <a:p>
            <a:pPr marL="285750" lvl="0" indent="0" algn="l" rtl="0">
              <a:spcBef>
                <a:spcPts val="0"/>
              </a:spcBef>
              <a:spcAft>
                <a:spcPts val="0"/>
              </a:spcAft>
              <a:buNone/>
            </a:pPr>
            <a:endParaRPr sz="1300">
              <a:latin typeface="Roboto"/>
              <a:ea typeface="Roboto"/>
              <a:cs typeface="Roboto"/>
              <a:sym typeface="Roboto"/>
            </a:endParaRPr>
          </a:p>
        </p:txBody>
      </p:sp>
      <p:sp>
        <p:nvSpPr>
          <p:cNvPr id="1307" name="Google Shape;1307;p127"/>
          <p:cNvSpPr/>
          <p:nvPr/>
        </p:nvSpPr>
        <p:spPr>
          <a:xfrm>
            <a:off x="1095" y="3672769"/>
            <a:ext cx="38292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27"/>
          <p:cNvSpPr txBox="1"/>
          <p:nvPr/>
        </p:nvSpPr>
        <p:spPr>
          <a:xfrm>
            <a:off x="1099" y="3672777"/>
            <a:ext cx="38292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No defining industry standard</a:t>
            </a:r>
            <a:endParaRPr sz="1200" b="1">
              <a:latin typeface="Roboto"/>
              <a:ea typeface="Roboto"/>
              <a:cs typeface="Roboto"/>
              <a:sym typeface="Roboto"/>
            </a:endParaRPr>
          </a:p>
          <a:p>
            <a:pPr marL="285750" lvl="0" indent="0" algn="l" rtl="0">
              <a:spcBef>
                <a:spcPts val="0"/>
              </a:spcBef>
              <a:spcAft>
                <a:spcPts val="0"/>
              </a:spcAft>
              <a:buNone/>
            </a:pPr>
            <a:endParaRPr sz="1200">
              <a:latin typeface="Roboto"/>
              <a:ea typeface="Roboto"/>
              <a:cs typeface="Roboto"/>
              <a:sym typeface="Roboto"/>
            </a:endParaRPr>
          </a:p>
        </p:txBody>
      </p:sp>
      <p:sp>
        <p:nvSpPr>
          <p:cNvPr id="1309" name="Google Shape;1309;p127"/>
          <p:cNvSpPr txBox="1"/>
          <p:nvPr/>
        </p:nvSpPr>
        <p:spPr>
          <a:xfrm>
            <a:off x="516550" y="662175"/>
            <a:ext cx="27201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Roboto"/>
                <a:ea typeface="Roboto"/>
                <a:cs typeface="Roboto"/>
                <a:sym typeface="Roboto"/>
              </a:rPr>
              <a:t>Concerns</a:t>
            </a:r>
            <a:endParaRPr sz="1700" b="1">
              <a:latin typeface="Roboto"/>
              <a:ea typeface="Roboto"/>
              <a:cs typeface="Roboto"/>
              <a:sym typeface="Roboto"/>
            </a:endParaRPr>
          </a:p>
        </p:txBody>
      </p:sp>
      <p:sp>
        <p:nvSpPr>
          <p:cNvPr id="1310" name="Google Shape;1310;p127"/>
          <p:cNvSpPr txBox="1"/>
          <p:nvPr/>
        </p:nvSpPr>
        <p:spPr>
          <a:xfrm>
            <a:off x="5750625" y="662175"/>
            <a:ext cx="27201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Roboto"/>
                <a:ea typeface="Roboto"/>
                <a:cs typeface="Roboto"/>
                <a:sym typeface="Roboto"/>
              </a:rPr>
              <a:t>Responses</a:t>
            </a:r>
            <a:endParaRPr sz="1700" b="1">
              <a:latin typeface="Roboto"/>
              <a:ea typeface="Roboto"/>
              <a:cs typeface="Roboto"/>
              <a:sym typeface="Roboto"/>
            </a:endParaRPr>
          </a:p>
        </p:txBody>
      </p:sp>
      <p:sp>
        <p:nvSpPr>
          <p:cNvPr id="1311" name="Google Shape;1311;p127"/>
          <p:cNvSpPr/>
          <p:nvPr/>
        </p:nvSpPr>
        <p:spPr>
          <a:xfrm>
            <a:off x="5185235" y="4320898"/>
            <a:ext cx="39333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27"/>
          <p:cNvSpPr txBox="1"/>
          <p:nvPr/>
        </p:nvSpPr>
        <p:spPr>
          <a:xfrm>
            <a:off x="5209606" y="4321275"/>
            <a:ext cx="39333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Flexibility in the industry promotes innovation; a standard will soon be reached</a:t>
            </a:r>
            <a:endParaRPr sz="1200">
              <a:latin typeface="Roboto"/>
              <a:ea typeface="Roboto"/>
              <a:cs typeface="Roboto"/>
              <a:sym typeface="Roboto"/>
            </a:endParaRPr>
          </a:p>
          <a:p>
            <a:pPr marL="285750" lvl="0" indent="0" algn="l" rtl="0">
              <a:spcBef>
                <a:spcPts val="0"/>
              </a:spcBef>
              <a:spcAft>
                <a:spcPts val="0"/>
              </a:spcAft>
              <a:buNone/>
            </a:pPr>
            <a:endParaRPr sz="1300">
              <a:latin typeface="Roboto"/>
              <a:ea typeface="Roboto"/>
              <a:cs typeface="Roboto"/>
              <a:sym typeface="Roboto"/>
            </a:endParaRPr>
          </a:p>
        </p:txBody>
      </p:sp>
      <p:sp>
        <p:nvSpPr>
          <p:cNvPr id="1313" name="Google Shape;1313;p127"/>
          <p:cNvSpPr/>
          <p:nvPr/>
        </p:nvSpPr>
        <p:spPr>
          <a:xfrm>
            <a:off x="1095" y="4320519"/>
            <a:ext cx="3829200" cy="542100"/>
          </a:xfrm>
          <a:prstGeom prst="roundRect">
            <a:avLst>
              <a:gd name="adj" fmla="val 16667"/>
            </a:avLst>
          </a:prstGeom>
          <a:gradFill>
            <a:gsLst>
              <a:gs pos="0">
                <a:srgbClr val="B4A7D6"/>
              </a:gs>
              <a:gs pos="66000">
                <a:srgbClr val="948DA5"/>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27"/>
          <p:cNvSpPr txBox="1"/>
          <p:nvPr/>
        </p:nvSpPr>
        <p:spPr>
          <a:xfrm>
            <a:off x="1099" y="4320527"/>
            <a:ext cx="38292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No defining industry standard</a:t>
            </a:r>
            <a:endParaRPr sz="1200" b="1">
              <a:latin typeface="Roboto"/>
              <a:ea typeface="Roboto"/>
              <a:cs typeface="Roboto"/>
              <a:sym typeface="Roboto"/>
            </a:endParaRPr>
          </a:p>
          <a:p>
            <a:pPr marL="285750" lvl="0" indent="0" algn="l" rtl="0">
              <a:spcBef>
                <a:spcPts val="0"/>
              </a:spcBef>
              <a:spcAft>
                <a:spcPts val="0"/>
              </a:spcAft>
              <a:buNone/>
            </a:pPr>
            <a:endParaRPr sz="12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2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 Vision</a:t>
            </a:r>
            <a:endParaRPr/>
          </a:p>
        </p:txBody>
      </p:sp>
      <p:sp>
        <p:nvSpPr>
          <p:cNvPr id="1320" name="Google Shape;1320;p128"/>
          <p:cNvSpPr txBox="1"/>
          <p:nvPr/>
        </p:nvSpPr>
        <p:spPr>
          <a:xfrm>
            <a:off x="401150" y="802300"/>
            <a:ext cx="8646600" cy="40098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Font typeface="Roboto"/>
              <a:buChar char="●"/>
            </a:pPr>
            <a:r>
              <a:rPr lang="en" sz="2100">
                <a:latin typeface="Roboto"/>
                <a:ea typeface="Roboto"/>
                <a:cs typeface="Roboto"/>
                <a:sym typeface="Roboto"/>
              </a:rPr>
              <a:t>Less variety and more standardized approach to phone mounting</a:t>
            </a:r>
            <a:endParaRPr sz="2100">
              <a:latin typeface="Roboto"/>
              <a:ea typeface="Roboto"/>
              <a:cs typeface="Roboto"/>
              <a:sym typeface="Roboto"/>
            </a:endParaRPr>
          </a:p>
          <a:p>
            <a:pPr marL="457200" lvl="0" indent="-361950" algn="l" rtl="0">
              <a:lnSpc>
                <a:spcPct val="150000"/>
              </a:lnSpc>
              <a:spcBef>
                <a:spcPts val="0"/>
              </a:spcBef>
              <a:spcAft>
                <a:spcPts val="0"/>
              </a:spcAft>
              <a:buSzPts val="2100"/>
              <a:buFont typeface="Roboto"/>
              <a:buChar char="●"/>
            </a:pPr>
            <a:r>
              <a:rPr lang="en" sz="2100">
                <a:latin typeface="Roboto"/>
                <a:ea typeface="Roboto"/>
                <a:cs typeface="Roboto"/>
                <a:sym typeface="Roboto"/>
              </a:rPr>
              <a:t>Take eyes off smartphones and back onto the road</a:t>
            </a:r>
            <a:endParaRPr sz="2100">
              <a:latin typeface="Roboto"/>
              <a:ea typeface="Roboto"/>
              <a:cs typeface="Roboto"/>
              <a:sym typeface="Roboto"/>
            </a:endParaRPr>
          </a:p>
          <a:p>
            <a:pPr marL="457200" lvl="0" indent="-361950" algn="l" rtl="0">
              <a:lnSpc>
                <a:spcPct val="150000"/>
              </a:lnSpc>
              <a:spcBef>
                <a:spcPts val="0"/>
              </a:spcBef>
              <a:spcAft>
                <a:spcPts val="0"/>
              </a:spcAft>
              <a:buSzPts val="2100"/>
              <a:buFont typeface="Roboto"/>
              <a:buChar char="●"/>
            </a:pPr>
            <a:r>
              <a:rPr lang="en" sz="2100">
                <a:latin typeface="Roboto"/>
                <a:ea typeface="Roboto"/>
                <a:cs typeface="Roboto"/>
                <a:sym typeface="Roboto"/>
              </a:rPr>
              <a:t>Save lives of not only the drivers (like seat belts do) but also passengers, pedestrians, and motorists sharing the road</a:t>
            </a:r>
            <a:endParaRPr sz="2100">
              <a:latin typeface="Roboto"/>
              <a:ea typeface="Roboto"/>
              <a:cs typeface="Roboto"/>
              <a:sym typeface="Roboto"/>
            </a:endParaRPr>
          </a:p>
          <a:p>
            <a:pPr marL="457200" lvl="0" indent="-361950" algn="l" rtl="0">
              <a:lnSpc>
                <a:spcPct val="150000"/>
              </a:lnSpc>
              <a:spcBef>
                <a:spcPts val="0"/>
              </a:spcBef>
              <a:spcAft>
                <a:spcPts val="0"/>
              </a:spcAft>
              <a:buSzPts val="2100"/>
              <a:buFont typeface="Roboto"/>
              <a:buChar char="●"/>
            </a:pPr>
            <a:r>
              <a:rPr lang="en" sz="2100">
                <a:latin typeface="Roboto"/>
                <a:ea typeface="Roboto"/>
                <a:cs typeface="Roboto"/>
                <a:sym typeface="Roboto"/>
              </a:rPr>
              <a:t>Save businesses millions in distracted driving related costs</a:t>
            </a:r>
            <a:endParaRPr sz="2100">
              <a:latin typeface="Roboto"/>
              <a:ea typeface="Roboto"/>
              <a:cs typeface="Roboto"/>
              <a:sym typeface="Roboto"/>
            </a:endParaRPr>
          </a:p>
          <a:p>
            <a:pPr marL="457200" lvl="0" indent="-361950" algn="l" rtl="0">
              <a:lnSpc>
                <a:spcPct val="150000"/>
              </a:lnSpc>
              <a:spcBef>
                <a:spcPts val="0"/>
              </a:spcBef>
              <a:spcAft>
                <a:spcPts val="0"/>
              </a:spcAft>
              <a:buSzPts val="2100"/>
              <a:buFont typeface="Roboto"/>
              <a:buChar char="●"/>
            </a:pPr>
            <a:r>
              <a:rPr lang="en" sz="2100">
                <a:latin typeface="Roboto"/>
                <a:ea typeface="Roboto"/>
                <a:cs typeface="Roboto"/>
                <a:sym typeface="Roboto"/>
              </a:rPr>
              <a:t>Create the most affordable life insurance policy money can buy</a:t>
            </a:r>
            <a:endParaRPr sz="2100">
              <a:latin typeface="Roboto"/>
              <a:ea typeface="Roboto"/>
              <a:cs typeface="Roboto"/>
              <a:sym typeface="Roboto"/>
            </a:endParaRPr>
          </a:p>
          <a:p>
            <a:pPr marL="457200" lvl="0" indent="-361950" algn="l" rtl="0">
              <a:lnSpc>
                <a:spcPct val="150000"/>
              </a:lnSpc>
              <a:spcBef>
                <a:spcPts val="0"/>
              </a:spcBef>
              <a:spcAft>
                <a:spcPts val="0"/>
              </a:spcAft>
              <a:buSzPts val="2100"/>
              <a:buFont typeface="Roboto"/>
              <a:buChar char="●"/>
            </a:pPr>
            <a:r>
              <a:rPr lang="en" sz="2100" b="1">
                <a:latin typeface="Roboto"/>
                <a:ea typeface="Roboto"/>
                <a:cs typeface="Roboto"/>
                <a:sym typeface="Roboto"/>
              </a:rPr>
              <a:t>Be the intersection of simplicity and safety</a:t>
            </a:r>
            <a:endParaRPr sz="2100" b="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THE PROBLEM</a:t>
            </a:r>
            <a:endParaRPr sz="2500"/>
          </a:p>
        </p:txBody>
      </p:sp>
      <p:sp>
        <p:nvSpPr>
          <p:cNvPr id="638" name="Google Shape;638;p74"/>
          <p:cNvSpPr txBox="1"/>
          <p:nvPr/>
        </p:nvSpPr>
        <p:spPr>
          <a:xfrm>
            <a:off x="357000" y="1175350"/>
            <a:ext cx="6235186" cy="3486300"/>
          </a:xfrm>
          <a:prstGeom prst="rect">
            <a:avLst/>
          </a:prstGeom>
          <a:noFill/>
          <a:ln>
            <a:noFill/>
          </a:ln>
        </p:spPr>
        <p:txBody>
          <a:bodyPr spcFirstLastPara="1" wrap="square" lIns="91425" tIns="91425" rIns="91425" bIns="91425" anchor="t" anchorCtr="0">
            <a:noAutofit/>
          </a:bodyPr>
          <a:lstStyle/>
          <a:p>
            <a:pPr marL="285750" lvl="0" indent="-317500" algn="l" rtl="0">
              <a:spcBef>
                <a:spcPts val="1000"/>
              </a:spcBef>
              <a:spcAft>
                <a:spcPts val="0"/>
              </a:spcAft>
              <a:buSzPts val="2300"/>
              <a:buFont typeface="Montserrat"/>
              <a:buChar char="●"/>
            </a:pPr>
            <a:r>
              <a:rPr lang="en" sz="2300" dirty="0">
                <a:latin typeface="Montserrat"/>
                <a:ea typeface="Montserrat"/>
                <a:cs typeface="Montserrat"/>
                <a:sym typeface="Montserrat"/>
              </a:rPr>
              <a:t>Over ¼ of accidents are caused by cellphones </a:t>
            </a:r>
            <a:r>
              <a:rPr lang="en" sz="1500" dirty="0">
                <a:latin typeface="Montserrat"/>
                <a:ea typeface="Montserrat"/>
                <a:cs typeface="Montserrat"/>
                <a:sym typeface="Montserrat"/>
              </a:rPr>
              <a:t>(NSC)</a:t>
            </a:r>
            <a:endParaRPr sz="1500" dirty="0">
              <a:latin typeface="Montserrat"/>
              <a:ea typeface="Montserrat"/>
              <a:cs typeface="Montserrat"/>
              <a:sym typeface="Montserrat"/>
            </a:endParaRPr>
          </a:p>
          <a:p>
            <a:pPr marL="285750" lvl="0" indent="-317500" algn="l" rtl="0">
              <a:spcBef>
                <a:spcPts val="1000"/>
              </a:spcBef>
              <a:spcAft>
                <a:spcPts val="0"/>
              </a:spcAft>
              <a:buSzPts val="2300"/>
              <a:buFont typeface="Montserrat"/>
              <a:buChar char="●"/>
            </a:pPr>
            <a:r>
              <a:rPr lang="en" sz="2300" dirty="0">
                <a:latin typeface="Montserrat"/>
                <a:ea typeface="Montserrat"/>
                <a:cs typeface="Montserrat"/>
                <a:sym typeface="Montserrat"/>
              </a:rPr>
              <a:t>Almost 9% of all fatalities are linked to distracted driving. </a:t>
            </a:r>
            <a:r>
              <a:rPr lang="en" sz="1500" dirty="0">
                <a:latin typeface="Montserrat"/>
                <a:ea typeface="Montserrat"/>
                <a:cs typeface="Montserrat"/>
                <a:sym typeface="Montserrat"/>
              </a:rPr>
              <a:t>(DOT)</a:t>
            </a:r>
            <a:endParaRPr sz="1500" dirty="0">
              <a:latin typeface="Montserrat"/>
              <a:ea typeface="Montserrat"/>
              <a:cs typeface="Montserrat"/>
              <a:sym typeface="Montserrat"/>
            </a:endParaRPr>
          </a:p>
          <a:p>
            <a:pPr marL="285750" lvl="0" indent="-317500" algn="l" rtl="0">
              <a:spcBef>
                <a:spcPts val="1000"/>
              </a:spcBef>
              <a:spcAft>
                <a:spcPts val="0"/>
              </a:spcAft>
              <a:buSzPts val="2300"/>
              <a:buFont typeface="Montserrat"/>
              <a:buChar char="●"/>
            </a:pPr>
            <a:r>
              <a:rPr lang="en" sz="2300" dirty="0">
                <a:latin typeface="Montserrat"/>
                <a:ea typeface="Montserrat"/>
                <a:cs typeface="Montserrat"/>
                <a:sym typeface="Montserrat"/>
              </a:rPr>
              <a:t>Physical phone manipulation is rising every year </a:t>
            </a:r>
            <a:r>
              <a:rPr lang="en" sz="1500" dirty="0">
                <a:latin typeface="Montserrat"/>
                <a:ea typeface="Montserrat"/>
                <a:cs typeface="Montserrat"/>
                <a:sym typeface="Montserrat"/>
              </a:rPr>
              <a:t>(IIHS)</a:t>
            </a:r>
            <a:endParaRPr sz="1500" dirty="0">
              <a:latin typeface="Montserrat"/>
              <a:ea typeface="Montserrat"/>
              <a:cs typeface="Montserrat"/>
              <a:sym typeface="Montserrat"/>
            </a:endParaRPr>
          </a:p>
        </p:txBody>
      </p:sp>
      <p:pic>
        <p:nvPicPr>
          <p:cNvPr id="639" name="Google Shape;639;p74"/>
          <p:cNvPicPr preferRelativeResize="0">
            <a:picLocks noGrp="1"/>
          </p:cNvPicPr>
          <p:nvPr>
            <p:ph type="pic" idx="2"/>
          </p:nvPr>
        </p:nvPicPr>
        <p:blipFill rotWithShape="1">
          <a:blip r:embed="rId3">
            <a:alphaModFix/>
          </a:blip>
          <a:srcRect l="22668" r="22668" b="13666"/>
          <a:stretch/>
        </p:blipFill>
        <p:spPr>
          <a:xfrm>
            <a:off x="6592186" y="1142123"/>
            <a:ext cx="2282844" cy="276935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2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Analysis</a:t>
            </a:r>
            <a:endParaRPr/>
          </a:p>
        </p:txBody>
      </p:sp>
      <p:sp>
        <p:nvSpPr>
          <p:cNvPr id="1326" name="Google Shape;1326;p129"/>
          <p:cNvSpPr/>
          <p:nvPr/>
        </p:nvSpPr>
        <p:spPr>
          <a:xfrm>
            <a:off x="2633137" y="1367051"/>
            <a:ext cx="685200" cy="901500"/>
          </a:xfrm>
          <a:prstGeom prst="rightArrow">
            <a:avLst>
              <a:gd name="adj1" fmla="val 50000"/>
              <a:gd name="adj2" fmla="val 50000"/>
            </a:avLst>
          </a:prstGeom>
          <a:gradFill>
            <a:gsLst>
              <a:gs pos="0">
                <a:srgbClr val="15DA7A"/>
              </a:gs>
              <a:gs pos="100000">
                <a:srgbClr val="D9EAD3"/>
              </a:gs>
              <a:gs pos="100000">
                <a:srgbClr val="0E5E3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29"/>
          <p:cNvSpPr/>
          <p:nvPr/>
        </p:nvSpPr>
        <p:spPr>
          <a:xfrm>
            <a:off x="3371942" y="1010225"/>
            <a:ext cx="2312400" cy="17130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29"/>
          <p:cNvSpPr txBox="1"/>
          <p:nvPr/>
        </p:nvSpPr>
        <p:spPr>
          <a:xfrm>
            <a:off x="3470350" y="1035353"/>
            <a:ext cx="2237700" cy="1662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000" b="1">
                <a:latin typeface="Roboto"/>
                <a:ea typeface="Roboto"/>
                <a:cs typeface="Roboto"/>
                <a:sym typeface="Roboto"/>
              </a:rPr>
              <a:t>Position</a:t>
            </a:r>
            <a:endParaRPr sz="2000" b="1">
              <a:latin typeface="Roboto"/>
              <a:ea typeface="Roboto"/>
              <a:cs typeface="Roboto"/>
              <a:sym typeface="Roboto"/>
            </a:endParaRPr>
          </a:p>
          <a:p>
            <a:pPr marL="0" lvl="0" indent="0" algn="l" rtl="0">
              <a:lnSpc>
                <a:spcPct val="100000"/>
              </a:lnSpc>
              <a:spcBef>
                <a:spcPts val="0"/>
              </a:spcBef>
              <a:spcAft>
                <a:spcPts val="0"/>
              </a:spcAft>
              <a:buNone/>
            </a:pPr>
            <a:r>
              <a:rPr lang="en" sz="1800">
                <a:latin typeface="Roboto"/>
                <a:ea typeface="Roboto"/>
                <a:cs typeface="Roboto"/>
                <a:sym typeface="Roboto"/>
              </a:rPr>
              <a:t>First mover in a highly partnership oriented niche</a:t>
            </a:r>
            <a:endParaRPr sz="1900">
              <a:latin typeface="Roboto"/>
              <a:ea typeface="Roboto"/>
              <a:cs typeface="Roboto"/>
              <a:sym typeface="Roboto"/>
            </a:endParaRPr>
          </a:p>
        </p:txBody>
      </p:sp>
      <p:sp>
        <p:nvSpPr>
          <p:cNvPr id="1329" name="Google Shape;1329;p129"/>
          <p:cNvSpPr/>
          <p:nvPr/>
        </p:nvSpPr>
        <p:spPr>
          <a:xfrm>
            <a:off x="218838" y="1009996"/>
            <a:ext cx="2346600" cy="17130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29"/>
          <p:cNvSpPr txBox="1"/>
          <p:nvPr/>
        </p:nvSpPr>
        <p:spPr>
          <a:xfrm>
            <a:off x="242525" y="1035575"/>
            <a:ext cx="2284800" cy="1662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000" b="1">
                <a:latin typeface="Roboto"/>
                <a:ea typeface="Roboto"/>
                <a:cs typeface="Roboto"/>
                <a:sym typeface="Roboto"/>
              </a:rPr>
              <a:t>Marketing</a:t>
            </a:r>
            <a:endParaRPr sz="2000" b="1">
              <a:latin typeface="Roboto"/>
              <a:ea typeface="Roboto"/>
              <a:cs typeface="Roboto"/>
              <a:sym typeface="Roboto"/>
            </a:endParaRPr>
          </a:p>
          <a:p>
            <a:pPr marL="0" lvl="0" indent="0" algn="ctr" rtl="0">
              <a:spcBef>
                <a:spcPts val="0"/>
              </a:spcBef>
              <a:spcAft>
                <a:spcPts val="0"/>
              </a:spcAft>
              <a:buNone/>
            </a:pPr>
            <a:r>
              <a:rPr lang="en" sz="1800">
                <a:latin typeface="Roboto"/>
                <a:ea typeface="Roboto"/>
                <a:cs typeface="Roboto"/>
                <a:sym typeface="Roboto"/>
              </a:rPr>
              <a:t>Expanding and undersaturated marketplace</a:t>
            </a:r>
            <a:endParaRPr sz="1800" b="1">
              <a:latin typeface="Roboto"/>
              <a:ea typeface="Roboto"/>
              <a:cs typeface="Roboto"/>
              <a:sym typeface="Roboto"/>
            </a:endParaRPr>
          </a:p>
          <a:p>
            <a:pPr marL="285750" lvl="0" indent="0" algn="l" rtl="0">
              <a:spcBef>
                <a:spcPts val="0"/>
              </a:spcBef>
              <a:spcAft>
                <a:spcPts val="0"/>
              </a:spcAft>
              <a:buNone/>
            </a:pPr>
            <a:endParaRPr sz="1200">
              <a:latin typeface="Roboto"/>
              <a:ea typeface="Roboto"/>
              <a:cs typeface="Roboto"/>
              <a:sym typeface="Roboto"/>
            </a:endParaRPr>
          </a:p>
        </p:txBody>
      </p:sp>
      <p:sp>
        <p:nvSpPr>
          <p:cNvPr id="1331" name="Google Shape;1331;p129"/>
          <p:cNvSpPr/>
          <p:nvPr/>
        </p:nvSpPr>
        <p:spPr>
          <a:xfrm>
            <a:off x="5860087" y="1366826"/>
            <a:ext cx="685200" cy="901500"/>
          </a:xfrm>
          <a:prstGeom prst="rightArrow">
            <a:avLst>
              <a:gd name="adj1" fmla="val 50000"/>
              <a:gd name="adj2" fmla="val 50000"/>
            </a:avLst>
          </a:prstGeom>
          <a:gradFill>
            <a:gsLst>
              <a:gs pos="0">
                <a:srgbClr val="15DA7A"/>
              </a:gs>
              <a:gs pos="100000">
                <a:srgbClr val="D9EAD3"/>
              </a:gs>
              <a:gs pos="100000">
                <a:srgbClr val="0E5E3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29"/>
          <p:cNvSpPr/>
          <p:nvPr/>
        </p:nvSpPr>
        <p:spPr>
          <a:xfrm>
            <a:off x="6598892" y="1010000"/>
            <a:ext cx="2312400" cy="1713000"/>
          </a:xfrm>
          <a:prstGeom prst="roundRect">
            <a:avLst>
              <a:gd name="adj" fmla="val 16667"/>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29"/>
          <p:cNvSpPr txBox="1"/>
          <p:nvPr/>
        </p:nvSpPr>
        <p:spPr>
          <a:xfrm>
            <a:off x="6636262" y="1215044"/>
            <a:ext cx="2237700" cy="13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b="1">
              <a:latin typeface="Roboto"/>
              <a:ea typeface="Roboto"/>
              <a:cs typeface="Roboto"/>
              <a:sym typeface="Roboto"/>
            </a:endParaRPr>
          </a:p>
          <a:p>
            <a:pPr marL="0" lvl="0" indent="0" algn="ctr" rtl="0">
              <a:spcBef>
                <a:spcPts val="0"/>
              </a:spcBef>
              <a:spcAft>
                <a:spcPts val="0"/>
              </a:spcAft>
              <a:buNone/>
            </a:pPr>
            <a:r>
              <a:rPr lang="en" sz="2000" b="1" i="1">
                <a:latin typeface="Roboto"/>
                <a:ea typeface="Roboto"/>
                <a:cs typeface="Roboto"/>
                <a:sym typeface="Roboto"/>
              </a:rPr>
              <a:t>High Growth Potential</a:t>
            </a:r>
            <a:endParaRPr sz="2000" b="1" i="1">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644" name="Google Shape;644;p75"/>
          <p:cNvPicPr preferRelativeResize="0"/>
          <p:nvPr/>
        </p:nvPicPr>
        <p:blipFill rotWithShape="1">
          <a:blip r:embed="rId3">
            <a:alphaModFix/>
          </a:blip>
          <a:srcRect l="2480" r="2831" b="3698"/>
          <a:stretch/>
        </p:blipFill>
        <p:spPr>
          <a:xfrm>
            <a:off x="5185568" y="956901"/>
            <a:ext cx="3883517" cy="2934616"/>
          </a:xfrm>
          <a:prstGeom prst="rect">
            <a:avLst/>
          </a:prstGeom>
          <a:noFill/>
          <a:ln>
            <a:noFill/>
          </a:ln>
        </p:spPr>
      </p:pic>
      <p:sp>
        <p:nvSpPr>
          <p:cNvPr id="645" name="Google Shape;645;p75"/>
          <p:cNvSpPr txBox="1"/>
          <p:nvPr/>
        </p:nvSpPr>
        <p:spPr>
          <a:xfrm>
            <a:off x="-1" y="835675"/>
            <a:ext cx="5018567" cy="3576600"/>
          </a:xfrm>
          <a:prstGeom prst="rect">
            <a:avLst/>
          </a:prstGeom>
          <a:noFill/>
          <a:ln>
            <a:noFill/>
          </a:ln>
        </p:spPr>
        <p:txBody>
          <a:bodyPr spcFirstLastPara="1" wrap="square" lIns="91425" tIns="91425" rIns="91425" bIns="91425" anchor="t" anchorCtr="0">
            <a:noAutofit/>
          </a:bodyPr>
          <a:lstStyle/>
          <a:p>
            <a:pPr marL="457200" lvl="0" indent="-393700" algn="l" rtl="0">
              <a:spcBef>
                <a:spcPts val="1000"/>
              </a:spcBef>
              <a:spcAft>
                <a:spcPts val="0"/>
              </a:spcAft>
              <a:buSzPts val="2600"/>
              <a:buFont typeface="Work Sans"/>
              <a:buChar char="●"/>
            </a:pPr>
            <a:r>
              <a:rPr lang="en" sz="2600" dirty="0">
                <a:latin typeface="Work Sans"/>
                <a:ea typeface="Work Sans"/>
                <a:cs typeface="Work Sans"/>
                <a:sym typeface="Work Sans"/>
              </a:rPr>
              <a:t>Despite many solutions existing, the problem is getting worse not better </a:t>
            </a:r>
            <a:endParaRPr sz="2600" dirty="0">
              <a:latin typeface="Work Sans"/>
              <a:ea typeface="Work Sans"/>
              <a:cs typeface="Work Sans"/>
              <a:sym typeface="Work Sans"/>
            </a:endParaRPr>
          </a:p>
          <a:p>
            <a:pPr marL="457200" lvl="0" indent="-393700" algn="l" rtl="0">
              <a:spcBef>
                <a:spcPts val="1000"/>
              </a:spcBef>
              <a:spcAft>
                <a:spcPts val="0"/>
              </a:spcAft>
              <a:buSzPts val="2600"/>
              <a:buFont typeface="Work Sans"/>
              <a:buChar char="●"/>
            </a:pPr>
            <a:r>
              <a:rPr lang="en" sz="2600" dirty="0">
                <a:latin typeface="Work Sans"/>
                <a:ea typeface="Work Sans"/>
                <a:cs typeface="Work Sans"/>
                <a:sym typeface="Work Sans"/>
              </a:rPr>
              <a:t>Handheld phone use is rising year over year</a:t>
            </a:r>
            <a:endParaRPr sz="2600" dirty="0">
              <a:latin typeface="Work Sans"/>
              <a:ea typeface="Work Sans"/>
              <a:cs typeface="Work Sans"/>
              <a:sym typeface="Work Sans"/>
            </a:endParaRPr>
          </a:p>
          <a:p>
            <a:pPr marL="457200" lvl="0" indent="-393700" algn="l" rtl="0">
              <a:spcBef>
                <a:spcPts val="1000"/>
              </a:spcBef>
              <a:spcAft>
                <a:spcPts val="0"/>
              </a:spcAft>
              <a:buSzPts val="2600"/>
              <a:buFont typeface="Work Sans"/>
              <a:buChar char="●"/>
            </a:pPr>
            <a:r>
              <a:rPr lang="en" sz="2600" b="1" dirty="0">
                <a:latin typeface="Work Sans"/>
                <a:ea typeface="Work Sans"/>
                <a:cs typeface="Work Sans"/>
                <a:sym typeface="Work Sans"/>
              </a:rPr>
              <a:t>Current solutions do not cut it</a:t>
            </a:r>
            <a:endParaRPr sz="2600" dirty="0">
              <a:latin typeface="Work Sans"/>
              <a:ea typeface="Work Sans"/>
              <a:cs typeface="Work Sans"/>
              <a:sym typeface="Work Sans"/>
            </a:endParaRPr>
          </a:p>
        </p:txBody>
      </p:sp>
      <p:sp>
        <p:nvSpPr>
          <p:cNvPr id="646" name="Google Shape;646;p75"/>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WORSENING PROBLEM</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6"/>
          <p:cNvSpPr/>
          <p:nvPr/>
        </p:nvSpPr>
        <p:spPr>
          <a:xfrm>
            <a:off x="1087211" y="1182964"/>
            <a:ext cx="2127000" cy="2335800"/>
          </a:xfrm>
          <a:prstGeom prst="rightArrow">
            <a:avLst>
              <a:gd name="adj1" fmla="val 50000"/>
              <a:gd name="adj2" fmla="val 50000"/>
            </a:avLst>
          </a:prstGeom>
          <a:solidFill>
            <a:schemeClr val="dk2"/>
          </a:solidFill>
          <a:ln w="9525" cap="flat" cmpd="sng">
            <a:solidFill>
              <a:srgbClr val="7373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6"/>
          <p:cNvSpPr/>
          <p:nvPr/>
        </p:nvSpPr>
        <p:spPr>
          <a:xfrm>
            <a:off x="3582571" y="1182964"/>
            <a:ext cx="2127000" cy="2335800"/>
          </a:xfrm>
          <a:prstGeom prst="rightArrow">
            <a:avLst>
              <a:gd name="adj1" fmla="val 50000"/>
              <a:gd name="adj2" fmla="val 50000"/>
            </a:avLst>
          </a:prstGeom>
          <a:solidFill>
            <a:schemeClr val="dk2"/>
          </a:solidFill>
          <a:ln w="9525" cap="flat" cmpd="sng">
            <a:solidFill>
              <a:srgbClr val="7373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6"/>
          <p:cNvSpPr/>
          <p:nvPr/>
        </p:nvSpPr>
        <p:spPr>
          <a:xfrm>
            <a:off x="6029654" y="1182964"/>
            <a:ext cx="2127000" cy="2335800"/>
          </a:xfrm>
          <a:prstGeom prst="rightArrow">
            <a:avLst>
              <a:gd name="adj1" fmla="val 50000"/>
              <a:gd name="adj2" fmla="val 50000"/>
            </a:avLst>
          </a:prstGeom>
          <a:solidFill>
            <a:schemeClr val="dk2"/>
          </a:solidFill>
          <a:ln w="9525" cap="flat" cmpd="sng">
            <a:solidFill>
              <a:srgbClr val="7373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6"/>
          <p:cNvSpPr txBox="1"/>
          <p:nvPr/>
        </p:nvSpPr>
        <p:spPr>
          <a:xfrm>
            <a:off x="1042713" y="667374"/>
            <a:ext cx="2250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latin typeface="Montserrat"/>
                <a:ea typeface="Montserrat"/>
                <a:cs typeface="Montserrat"/>
                <a:sym typeface="Montserrat"/>
              </a:rPr>
              <a:t>2000</a:t>
            </a:r>
            <a:endParaRPr sz="3000" b="1">
              <a:latin typeface="Montserrat"/>
              <a:ea typeface="Montserrat"/>
              <a:cs typeface="Montserrat"/>
              <a:sym typeface="Montserrat"/>
            </a:endParaRPr>
          </a:p>
        </p:txBody>
      </p:sp>
      <p:sp>
        <p:nvSpPr>
          <p:cNvPr id="655" name="Google Shape;655;p76"/>
          <p:cNvSpPr txBox="1"/>
          <p:nvPr/>
        </p:nvSpPr>
        <p:spPr>
          <a:xfrm>
            <a:off x="3613496" y="667374"/>
            <a:ext cx="2250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latin typeface="Montserrat"/>
                <a:ea typeface="Montserrat"/>
                <a:cs typeface="Montserrat"/>
                <a:sym typeface="Montserrat"/>
              </a:rPr>
              <a:t>2010</a:t>
            </a:r>
            <a:endParaRPr sz="3000" b="1">
              <a:latin typeface="Montserrat"/>
              <a:ea typeface="Montserrat"/>
              <a:cs typeface="Montserrat"/>
              <a:sym typeface="Montserrat"/>
            </a:endParaRPr>
          </a:p>
        </p:txBody>
      </p:sp>
      <p:sp>
        <p:nvSpPr>
          <p:cNvPr id="656" name="Google Shape;656;p76"/>
          <p:cNvSpPr txBox="1"/>
          <p:nvPr/>
        </p:nvSpPr>
        <p:spPr>
          <a:xfrm>
            <a:off x="5998729" y="667374"/>
            <a:ext cx="2250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latin typeface="Montserrat"/>
                <a:ea typeface="Montserrat"/>
                <a:cs typeface="Montserrat"/>
                <a:sym typeface="Montserrat"/>
              </a:rPr>
              <a:t>2020</a:t>
            </a:r>
            <a:endParaRPr sz="3000" b="1">
              <a:latin typeface="Montserrat"/>
              <a:ea typeface="Montserrat"/>
              <a:cs typeface="Montserrat"/>
              <a:sym typeface="Montserrat"/>
            </a:endParaRPr>
          </a:p>
        </p:txBody>
      </p:sp>
      <p:sp>
        <p:nvSpPr>
          <p:cNvPr id="657" name="Google Shape;657;p76"/>
          <p:cNvSpPr txBox="1"/>
          <p:nvPr/>
        </p:nvSpPr>
        <p:spPr>
          <a:xfrm>
            <a:off x="1482798" y="1706162"/>
            <a:ext cx="18993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Montserrat"/>
                <a:ea typeface="Montserrat"/>
                <a:cs typeface="Montserrat"/>
                <a:sym typeface="Montserrat"/>
              </a:rPr>
              <a:t>Calling</a:t>
            </a:r>
            <a:endParaRPr sz="2500">
              <a:latin typeface="Montserrat"/>
              <a:ea typeface="Montserrat"/>
              <a:cs typeface="Montserrat"/>
              <a:sym typeface="Montserrat"/>
            </a:endParaRPr>
          </a:p>
          <a:p>
            <a:pPr marL="0" lvl="0" indent="0" algn="l" rtl="0">
              <a:spcBef>
                <a:spcPts val="0"/>
              </a:spcBef>
              <a:spcAft>
                <a:spcPts val="0"/>
              </a:spcAft>
              <a:buNone/>
            </a:pPr>
            <a:r>
              <a:rPr lang="en" sz="2500">
                <a:latin typeface="Montserrat"/>
                <a:ea typeface="Montserrat"/>
                <a:cs typeface="Montserrat"/>
                <a:sym typeface="Montserrat"/>
              </a:rPr>
              <a:t>While driving</a:t>
            </a:r>
            <a:endParaRPr sz="2500">
              <a:latin typeface="Montserrat"/>
              <a:ea typeface="Montserrat"/>
              <a:cs typeface="Montserrat"/>
              <a:sym typeface="Montserrat"/>
            </a:endParaRPr>
          </a:p>
        </p:txBody>
      </p:sp>
      <p:sp>
        <p:nvSpPr>
          <p:cNvPr id="658" name="Google Shape;658;p76"/>
          <p:cNvSpPr txBox="1"/>
          <p:nvPr/>
        </p:nvSpPr>
        <p:spPr>
          <a:xfrm>
            <a:off x="3936878" y="1706162"/>
            <a:ext cx="17727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Montserrat"/>
                <a:ea typeface="Montserrat"/>
                <a:cs typeface="Montserrat"/>
                <a:sym typeface="Montserrat"/>
              </a:rPr>
              <a:t>Texting</a:t>
            </a:r>
            <a:endParaRPr sz="2500">
              <a:latin typeface="Montserrat"/>
              <a:ea typeface="Montserrat"/>
              <a:cs typeface="Montserrat"/>
              <a:sym typeface="Montserrat"/>
            </a:endParaRPr>
          </a:p>
          <a:p>
            <a:pPr marL="0" lvl="0" indent="0" algn="l" rtl="0">
              <a:spcBef>
                <a:spcPts val="0"/>
              </a:spcBef>
              <a:spcAft>
                <a:spcPts val="0"/>
              </a:spcAft>
              <a:buNone/>
            </a:pPr>
            <a:r>
              <a:rPr lang="en" sz="2500">
                <a:latin typeface="Montserrat"/>
                <a:ea typeface="Montserrat"/>
                <a:cs typeface="Montserrat"/>
                <a:sym typeface="Montserrat"/>
              </a:rPr>
              <a:t>While Driving</a:t>
            </a:r>
            <a:endParaRPr sz="2500">
              <a:latin typeface="Montserrat"/>
              <a:ea typeface="Montserrat"/>
              <a:cs typeface="Montserrat"/>
              <a:sym typeface="Montserrat"/>
            </a:endParaRPr>
          </a:p>
        </p:txBody>
      </p:sp>
      <p:sp>
        <p:nvSpPr>
          <p:cNvPr id="659" name="Google Shape;659;p76"/>
          <p:cNvSpPr txBox="1"/>
          <p:nvPr/>
        </p:nvSpPr>
        <p:spPr>
          <a:xfrm>
            <a:off x="6077930" y="1777774"/>
            <a:ext cx="2668800" cy="12315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Montserrat"/>
              <a:buChar char="●"/>
            </a:pPr>
            <a:r>
              <a:rPr lang="en" sz="1700">
                <a:latin typeface="Montserrat"/>
                <a:ea typeface="Montserrat"/>
                <a:cs typeface="Montserrat"/>
                <a:sym typeface="Montserrat"/>
              </a:rPr>
              <a:t>Instagram </a:t>
            </a:r>
            <a:endParaRPr sz="1700">
              <a:latin typeface="Montserrat"/>
              <a:ea typeface="Montserrat"/>
              <a:cs typeface="Montserrat"/>
              <a:sym typeface="Montserrat"/>
            </a:endParaRPr>
          </a:p>
          <a:p>
            <a:pPr marL="457200" lvl="0" indent="-336550" algn="l" rtl="0">
              <a:spcBef>
                <a:spcPts val="0"/>
              </a:spcBef>
              <a:spcAft>
                <a:spcPts val="0"/>
              </a:spcAft>
              <a:buSzPts val="1700"/>
              <a:buFont typeface="Montserrat"/>
              <a:buChar char="●"/>
            </a:pPr>
            <a:r>
              <a:rPr lang="en" sz="1700">
                <a:latin typeface="Montserrat"/>
                <a:ea typeface="Montserrat"/>
                <a:cs typeface="Montserrat"/>
                <a:sym typeface="Montserrat"/>
              </a:rPr>
              <a:t>Facebook </a:t>
            </a:r>
            <a:endParaRPr sz="1700">
              <a:latin typeface="Montserrat"/>
              <a:ea typeface="Montserrat"/>
              <a:cs typeface="Montserrat"/>
              <a:sym typeface="Montserrat"/>
            </a:endParaRPr>
          </a:p>
          <a:p>
            <a:pPr marL="457200" lvl="0" indent="-336550" algn="l" rtl="0">
              <a:spcBef>
                <a:spcPts val="0"/>
              </a:spcBef>
              <a:spcAft>
                <a:spcPts val="0"/>
              </a:spcAft>
              <a:buSzPts val="1700"/>
              <a:buFont typeface="Montserrat"/>
              <a:buChar char="●"/>
            </a:pPr>
            <a:r>
              <a:rPr lang="en" sz="1700">
                <a:latin typeface="Montserrat"/>
                <a:ea typeface="Montserrat"/>
                <a:cs typeface="Montserrat"/>
                <a:sym typeface="Montserrat"/>
              </a:rPr>
              <a:t>Tiktok</a:t>
            </a:r>
            <a:endParaRPr sz="1700">
              <a:latin typeface="Montserrat"/>
              <a:ea typeface="Montserrat"/>
              <a:cs typeface="Montserrat"/>
              <a:sym typeface="Montserrat"/>
            </a:endParaRPr>
          </a:p>
          <a:p>
            <a:pPr marL="457200" lvl="0" indent="-336550" algn="l" rtl="0">
              <a:spcBef>
                <a:spcPts val="0"/>
              </a:spcBef>
              <a:spcAft>
                <a:spcPts val="0"/>
              </a:spcAft>
              <a:buSzPts val="1700"/>
              <a:buFont typeface="Montserrat"/>
              <a:buChar char="●"/>
            </a:pPr>
            <a:r>
              <a:rPr lang="en" sz="1700">
                <a:latin typeface="Montserrat"/>
                <a:ea typeface="Montserrat"/>
                <a:cs typeface="Montserrat"/>
                <a:sym typeface="Montserrat"/>
              </a:rPr>
              <a:t>etc.</a:t>
            </a:r>
            <a:endParaRPr sz="1700">
              <a:latin typeface="Montserrat"/>
              <a:ea typeface="Montserrat"/>
              <a:cs typeface="Montserrat"/>
              <a:sym typeface="Montserrat"/>
            </a:endParaRPr>
          </a:p>
        </p:txBody>
      </p:sp>
      <p:sp>
        <p:nvSpPr>
          <p:cNvPr id="660" name="Google Shape;660;p76"/>
          <p:cNvSpPr txBox="1"/>
          <p:nvPr/>
        </p:nvSpPr>
        <p:spPr>
          <a:xfrm>
            <a:off x="524400" y="3445200"/>
            <a:ext cx="8095200" cy="1698300"/>
          </a:xfrm>
          <a:prstGeom prst="rect">
            <a:avLst/>
          </a:prstGeom>
          <a:noFill/>
          <a:ln>
            <a:noFill/>
          </a:ln>
        </p:spPr>
        <p:txBody>
          <a:bodyPr spcFirstLastPara="1" wrap="square" lIns="91425" tIns="91425" rIns="91425" bIns="91425" anchor="t" anchorCtr="0">
            <a:spAutoFit/>
          </a:bodyPr>
          <a:lstStyle/>
          <a:p>
            <a:pPr marL="457200" lvl="0" indent="-342900" algn="l" rtl="0">
              <a:spcBef>
                <a:spcPts val="1000"/>
              </a:spcBef>
              <a:spcAft>
                <a:spcPts val="0"/>
              </a:spcAft>
              <a:buSzPts val="1800"/>
              <a:buFont typeface="Work Sans"/>
              <a:buChar char="●"/>
            </a:pPr>
            <a:r>
              <a:rPr lang="en" sz="1800">
                <a:latin typeface="Work Sans"/>
                <a:ea typeface="Work Sans"/>
                <a:cs typeface="Work Sans"/>
                <a:sym typeface="Work Sans"/>
              </a:rPr>
              <a:t>Not only are more people using the phone while driving, but the magnitude of distraction is getting worse and worse each year</a:t>
            </a:r>
            <a:endParaRPr sz="1800">
              <a:latin typeface="Work Sans"/>
              <a:ea typeface="Work Sans"/>
              <a:cs typeface="Work Sans"/>
              <a:sym typeface="Work Sans"/>
            </a:endParaRPr>
          </a:p>
          <a:p>
            <a:pPr marL="457200" lvl="0" indent="-342900" algn="l" rtl="0">
              <a:spcBef>
                <a:spcPts val="1000"/>
              </a:spcBef>
              <a:spcAft>
                <a:spcPts val="0"/>
              </a:spcAft>
              <a:buSzPts val="1800"/>
              <a:buFont typeface="Work Sans"/>
              <a:buChar char="●"/>
            </a:pPr>
            <a:r>
              <a:rPr lang="en" sz="1800">
                <a:latin typeface="Work Sans"/>
                <a:ea typeface="Work Sans"/>
                <a:cs typeface="Work Sans"/>
                <a:sym typeface="Work Sans"/>
              </a:rPr>
              <a:t>There is a generational divide. The younger the driver is, the more they use their phone and social media when they drive. The way you and I use our phones while driving is </a:t>
            </a:r>
            <a:r>
              <a:rPr lang="en" sz="1800" b="1">
                <a:latin typeface="Work Sans"/>
                <a:ea typeface="Work Sans"/>
                <a:cs typeface="Work Sans"/>
                <a:sym typeface="Work Sans"/>
              </a:rPr>
              <a:t>not</a:t>
            </a:r>
            <a:r>
              <a:rPr lang="en" sz="1800">
                <a:latin typeface="Work Sans"/>
                <a:ea typeface="Work Sans"/>
                <a:cs typeface="Work Sans"/>
                <a:sym typeface="Work Sans"/>
              </a:rPr>
              <a:t> how teens do it.</a:t>
            </a:r>
            <a:endParaRPr sz="1800">
              <a:latin typeface="Work Sans"/>
              <a:ea typeface="Work Sans"/>
              <a:cs typeface="Work Sans"/>
              <a:sym typeface="Work Sans"/>
            </a:endParaRPr>
          </a:p>
        </p:txBody>
      </p:sp>
      <p:sp>
        <p:nvSpPr>
          <p:cNvPr id="661" name="Google Shape;661;p76"/>
          <p:cNvSpPr txBox="1">
            <a:spLocks noGrp="1"/>
          </p:cNvSpPr>
          <p:nvPr>
            <p:ph type="title" idx="4294967295"/>
          </p:nvPr>
        </p:nvSpPr>
        <p:spPr>
          <a:xfrm>
            <a:off x="7200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MORE AND MORE DISTRACTED</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65"/>
        <p:cNvGrpSpPr/>
        <p:nvPr/>
      </p:nvGrpSpPr>
      <p:grpSpPr>
        <a:xfrm>
          <a:off x="0" y="0"/>
          <a:ext cx="0" cy="0"/>
          <a:chOff x="0" y="0"/>
          <a:chExt cx="0" cy="0"/>
        </a:xfrm>
      </p:grpSpPr>
      <p:sp>
        <p:nvSpPr>
          <p:cNvPr id="666" name="Google Shape;666;p77"/>
          <p:cNvSpPr txBox="1">
            <a:spLocks noGrp="1"/>
          </p:cNvSpPr>
          <p:nvPr>
            <p:ph type="title" idx="4294967295"/>
          </p:nvPr>
        </p:nvSpPr>
        <p:spPr>
          <a:xfrm>
            <a:off x="819125" y="1339450"/>
            <a:ext cx="1786800" cy="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667" name="Google Shape;667;p77"/>
          <p:cNvSpPr txBox="1">
            <a:spLocks noGrp="1"/>
          </p:cNvSpPr>
          <p:nvPr>
            <p:ph type="title" idx="4294967295"/>
          </p:nvPr>
        </p:nvSpPr>
        <p:spPr>
          <a:xfrm>
            <a:off x="248500" y="2362225"/>
            <a:ext cx="4276800" cy="16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Solutions</a:t>
            </a:r>
            <a:endParaRPr/>
          </a:p>
        </p:txBody>
      </p:sp>
      <p:sp>
        <p:nvSpPr>
          <p:cNvPr id="668" name="Google Shape;668;p77"/>
          <p:cNvSpPr/>
          <p:nvPr/>
        </p:nvSpPr>
        <p:spPr>
          <a:xfrm>
            <a:off x="715100" y="2050149"/>
            <a:ext cx="1095300" cy="19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9" name="Google Shape;669;p77"/>
          <p:cNvPicPr preferRelativeResize="0"/>
          <p:nvPr/>
        </p:nvPicPr>
        <p:blipFill>
          <a:blip r:embed="rId3">
            <a:alphaModFix/>
          </a:blip>
          <a:stretch>
            <a:fillRect/>
          </a:stretch>
        </p:blipFill>
        <p:spPr>
          <a:xfrm>
            <a:off x="4318834" y="1109738"/>
            <a:ext cx="2737277" cy="2924023"/>
          </a:xfrm>
          <a:prstGeom prst="rect">
            <a:avLst/>
          </a:prstGeom>
          <a:noFill/>
          <a:ln>
            <a:noFill/>
          </a:ln>
        </p:spPr>
      </p:pic>
    </p:spTree>
  </p:cSld>
  <p:clrMapOvr>
    <a:masterClrMapping/>
  </p:clrMapOvr>
</p:sld>
</file>

<file path=ppt/theme/theme1.xml><?xml version="1.0" encoding="utf-8"?>
<a:theme xmlns:a="http://schemas.openxmlformats.org/drawingml/2006/main" name="Bank Fees Marketing Plan by Slidesgo">
  <a:themeElements>
    <a:clrScheme name="Simple Light">
      <a:dk1>
        <a:srgbClr val="232323"/>
      </a:dk1>
      <a:lt1>
        <a:srgbClr val="FDFDFD"/>
      </a:lt1>
      <a:dk2>
        <a:srgbClr val="F0D931"/>
      </a:dk2>
      <a:lt2>
        <a:srgbClr val="FFFFFF"/>
      </a:lt2>
      <a:accent1>
        <a:srgbClr val="FFFFFF"/>
      </a:accent1>
      <a:accent2>
        <a:srgbClr val="FFFFFF"/>
      </a:accent2>
      <a:accent3>
        <a:srgbClr val="FFFFFF"/>
      </a:accent3>
      <a:accent4>
        <a:srgbClr val="FFFFFF"/>
      </a:accent4>
      <a:accent5>
        <a:srgbClr val="FFFFFF"/>
      </a:accent5>
      <a:accent6>
        <a:srgbClr val="FFFFFF"/>
      </a:accent6>
      <a:hlink>
        <a:srgbClr val="23232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4200</Words>
  <Application>Microsoft Office PowerPoint</Application>
  <PresentationFormat>On-screen Show (16:9)</PresentationFormat>
  <Paragraphs>499</Paragraphs>
  <Slides>60</Slides>
  <Notes>60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60</vt:i4>
      </vt:variant>
    </vt:vector>
  </HeadingPairs>
  <TitlesOfParts>
    <vt:vector size="76" baseType="lpstr">
      <vt:lpstr>Calibri</vt:lpstr>
      <vt:lpstr>Work Sans Medium</vt:lpstr>
      <vt:lpstr>Montserrat ExtraBold</vt:lpstr>
      <vt:lpstr>Fira Sans Extra Condensed</vt:lpstr>
      <vt:lpstr>Arial</vt:lpstr>
      <vt:lpstr>Montserrat</vt:lpstr>
      <vt:lpstr>Comic Sans MS</vt:lpstr>
      <vt:lpstr>Oswald</vt:lpstr>
      <vt:lpstr>Work Sans</vt:lpstr>
      <vt:lpstr>Bebas Neue</vt:lpstr>
      <vt:lpstr>Roboto</vt:lpstr>
      <vt:lpstr>Fira Sans Extra Condensed Medium</vt:lpstr>
      <vt:lpstr>Bank Fees Marketing Plan by Slidesgo</vt:lpstr>
      <vt:lpstr>Simple Light</vt:lpstr>
      <vt:lpstr>Material</vt:lpstr>
      <vt:lpstr>Simple Light</vt:lpstr>
      <vt:lpstr>PREFACE</vt:lpstr>
      <vt:lpstr>PowerPoint Presentation</vt:lpstr>
      <vt:lpstr>01</vt:lpstr>
      <vt:lpstr>PowerPoint Presentation</vt:lpstr>
      <vt:lpstr>01</vt:lpstr>
      <vt:lpstr>THE PROBLEM</vt:lpstr>
      <vt:lpstr>WORSENING PROBLEM</vt:lpstr>
      <vt:lpstr>MORE AND MORE DISTRACTED</vt:lpstr>
      <vt:lpstr>02</vt:lpstr>
      <vt:lpstr>PHONE MOUNTS</vt:lpstr>
      <vt:lpstr>PowerPoint Presentation</vt:lpstr>
      <vt:lpstr>How do businesses solve this problem?</vt:lpstr>
      <vt:lpstr>OTHER SOLUTIONS</vt:lpstr>
      <vt:lpstr>The safest place to have your phone while driving is at home.   That is not realistic.    We need a solution that allows the phone to be used as a tool to be used for: work, calls, GPS, etc. but not for things like social media</vt:lpstr>
      <vt:lpstr>03</vt:lpstr>
      <vt:lpstr>THE SOLUTION</vt:lpstr>
      <vt:lpstr>THE SOLUTION</vt:lpstr>
      <vt:lpstr>PowerPoint Presentation</vt:lpstr>
      <vt:lpstr>Demo</vt:lpstr>
      <vt:lpstr>TARGET CONSUMER</vt:lpstr>
      <vt:lpstr>04</vt:lpstr>
      <vt:lpstr>PowerPoint Presentation</vt:lpstr>
      <vt:lpstr>PowerPoint Presentation</vt:lpstr>
      <vt:lpstr>MARKET SIZE</vt:lpstr>
      <vt:lpstr>FUTURE TARGET MARKETS (after the teen driver) </vt:lpstr>
      <vt:lpstr>MORE CUSTOMER SEGMENTS</vt:lpstr>
      <vt:lpstr>CUSTOMER ROADMAP</vt:lpstr>
      <vt:lpstr>PowerPoint Presentation</vt:lpstr>
      <vt:lpstr>05</vt:lpstr>
      <vt:lpstr>PowerPoint Presentation</vt:lpstr>
      <vt:lpstr>OUR VALUES</vt:lpstr>
      <vt:lpstr>FUTURE MILESTONES</vt:lpstr>
      <vt:lpstr>PowerPoint Presentation</vt:lpstr>
      <vt:lpstr>PowerPoint Presentation</vt:lpstr>
      <vt:lpstr>06</vt:lpstr>
      <vt:lpstr>PowerPoint Presentation</vt:lpstr>
      <vt:lpstr>USE OF FUNDS</vt:lpstr>
      <vt:lpstr>Thank you!    Appendix:</vt:lpstr>
      <vt:lpstr>MOATS</vt:lpstr>
      <vt:lpstr>PowerPoint Presentation</vt:lpstr>
      <vt:lpstr>PowerPoint Presentation</vt:lpstr>
      <vt:lpstr>PowerPoint Presentation</vt:lpstr>
      <vt:lpstr>The Problem</vt:lpstr>
      <vt:lpstr>Evidence</vt:lpstr>
      <vt:lpstr>PowerPoint Presentation</vt:lpstr>
      <vt:lpstr>Business Model - more than just B2C. HAAS?</vt:lpstr>
      <vt:lpstr>Budget Forecast &amp; Funding Plan</vt:lpstr>
      <vt:lpstr>Costs</vt:lpstr>
      <vt:lpstr>Why It Matters</vt:lpstr>
      <vt:lpstr>PowerPoint Presentation</vt:lpstr>
      <vt:lpstr>Homage to the seatbelt</vt:lpstr>
      <vt:lpstr>Existing (worse) Solutions</vt:lpstr>
      <vt:lpstr>The problem</vt:lpstr>
      <vt:lpstr>A better solution</vt:lpstr>
      <vt:lpstr>PowerPoint Presentation</vt:lpstr>
      <vt:lpstr>Validation</vt:lpstr>
      <vt:lpstr>Milestones</vt:lpstr>
      <vt:lpstr>Concerns and Responses</vt:lpstr>
      <vt:lpstr>Company Vision</vt:lpstr>
      <vt:lpstr>Market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PREFACE</dc:title>
  <cp:lastModifiedBy>james coleman</cp:lastModifiedBy>
  <cp:revision>11</cp:revision>
  <dcterms:modified xsi:type="dcterms:W3CDTF">2024-02-15T22:17:27Z</dcterms:modified>
</cp:coreProperties>
</file>